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339" r:id="rId3"/>
    <p:sldId id="317" r:id="rId4"/>
    <p:sldId id="258" r:id="rId5"/>
    <p:sldId id="340" r:id="rId6"/>
    <p:sldId id="375" r:id="rId7"/>
    <p:sldId id="386" r:id="rId8"/>
    <p:sldId id="387" r:id="rId9"/>
    <p:sldId id="422" r:id="rId10"/>
    <p:sldId id="378" r:id="rId11"/>
    <p:sldId id="401" r:id="rId12"/>
    <p:sldId id="400" r:id="rId13"/>
    <p:sldId id="402" r:id="rId14"/>
    <p:sldId id="403" r:id="rId15"/>
    <p:sldId id="423" r:id="rId16"/>
    <p:sldId id="404" r:id="rId17"/>
    <p:sldId id="424" r:id="rId18"/>
    <p:sldId id="425" r:id="rId19"/>
    <p:sldId id="426" r:id="rId20"/>
    <p:sldId id="427" r:id="rId21"/>
    <p:sldId id="405" r:id="rId22"/>
    <p:sldId id="428" r:id="rId23"/>
    <p:sldId id="429" r:id="rId24"/>
    <p:sldId id="406" r:id="rId25"/>
    <p:sldId id="430" r:id="rId26"/>
    <p:sldId id="431" r:id="rId27"/>
    <p:sldId id="314" r:id="rId28"/>
  </p:sldIdLst>
  <p:sldSz cx="9144000" cy="6858000" type="screen4x3"/>
  <p:notesSz cx="6858000" cy="9144000"/>
  <p:embeddedFontLst>
    <p:embeddedFont>
      <p:font typeface="Bebas Neue" panose="020B0604020202020204" charset="0"/>
      <p:regular r:id="rId30"/>
    </p:embeddedFont>
    <p:embeddedFont>
      <p:font typeface="Calibri" panose="020F0502020204030204" pitchFamily="34" charset="0"/>
      <p:regular r:id="rId31"/>
      <p:bold r:id="rId32"/>
      <p:italic r:id="rId33"/>
      <p:boldItalic r:id="rId34"/>
    </p:embeddedFont>
    <p:embeddedFont>
      <p:font typeface="Franklin Gothic" panose="020B0604020202020204" charset="0"/>
      <p:regular r:id="rId35"/>
      <p:bold r:id="rId36"/>
      <p:italic r:id="rId37"/>
      <p:boldItalic r:id="rId38"/>
    </p:embeddedFont>
    <p:embeddedFont>
      <p:font typeface="Roboto Condensed" panose="020B0604020202020204" charset="0"/>
      <p:regular r:id="rId39"/>
      <p:bold r:id="rId40"/>
      <p:italic r:id="rId41"/>
      <p:boldItalic r:id="rId42"/>
    </p:embeddedFont>
    <p:embeddedFont>
      <p:font typeface="Roboto Mon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DE"/>
    <a:srgbClr val="FF0000"/>
    <a:srgbClr val="660066"/>
    <a:srgbClr val="8EB65A"/>
    <a:srgbClr val="4D7731"/>
    <a:srgbClr val="003366"/>
    <a:srgbClr val="4C0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5" autoAdjust="0"/>
    <p:restoredTop sz="80148" autoAdjust="0"/>
  </p:normalViewPr>
  <p:slideViewPr>
    <p:cSldViewPr snapToGrid="0" snapToObjects="1">
      <p:cViewPr varScale="1">
        <p:scale>
          <a:sx n="58" d="100"/>
          <a:sy n="58" d="100"/>
        </p:scale>
        <p:origin x="17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Cursor con Parámetro</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La segunda vez que se abra el cursor obtendrá la información de los empleados que trabajan en el departamento 40 ya que este es el valor de la variable BIND :b_id_depto_40 que se asigna al parámetro del cursor. Cada fila del Set Activo del cursor será leída en cada iteración del LOOP y si el empleado cumple con la condición de llevar 18 o más años trabajando en la empresa, se realizará el cálculo de la bonificación por años y se le sumará a su salario.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78311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trabaja con más de un cursor a la vez cuando alguno de los valores recuperado del cursor principal es utilizado como parámetro en otro cursor actualizando o generando información detallada y resumida.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También Se requiere trabajar con más de un cursor cuando en se debe construir un proceso PL/SQL que debe generar información detalla y resumida simultáneamente.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Primero se abre el cursor principal cuyos valores servirán como parámetros al siguiente cursor. Obtenidos los valores del primer cursor, se puede abrir el siguiente cursor con algunos de esos valores.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Los cursores se deben manejar con LOOPs Anidados ya sea utilizando la Estructura de Iteración LOOP Simple, WHILE LOOP o FOR LOOP.</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nombre_cursor1</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 identificador PL/SQL para el cursor principal declarado.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sentencia_select1</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la sentencia SQL que debe ser procesada y cuyo resultado será el Set Activo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nombre_cursor2</a:t>
            </a:r>
            <a:r>
              <a:rPr lang="es-MX" sz="1200" b="0" i="0" dirty="0">
                <a:latin typeface="Calibri" panose="020F0502020204030204" pitchFamily="34" charset="0"/>
                <a:cs typeface="Arial" pitchFamily="34" charset="0"/>
              </a:rPr>
              <a:t>: es un identificador PL/SQL para el cursor con parámetro.</a:t>
            </a:r>
            <a:endParaRPr lang="es-MX" sz="1200" b="1" i="1" dirty="0">
              <a:latin typeface="Calibri" panose="020F0502020204030204" pitchFamily="34" charset="0"/>
              <a:cs typeface="Arial"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p_nombre_parámetro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 un parámetro. Las buenas prácticas recomiendan que el nombre de parámetro debería con la letra p seguida del nombre.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tipo_dato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tipo de dato escalar del parámetro.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sentencia_select2</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la sentencia SQL que debe ser procesada y cuyo resultado será el Set Activo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valor_parámetro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valor que se le asigna al parámetro definido en el cursor.  Este valor(es) son obtenidos desde el primer cursor y se requieren para abrir el segundo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19460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endParaRPr lang="es-CL" sz="1200" b="0" i="0" u="none" strike="noStrike" cap="none" dirty="0">
              <a:solidFill>
                <a:srgbClr val="000000"/>
              </a:solidFill>
              <a:latin typeface="Calibri" panose="020F0502020204030204" pitchFamily="34" charset="0"/>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bloque PL/SQL del ejemplo se definen dos cursores. El primer cursor, con el nombre cur_deptos, obtendrá la identificación del departamento en los que trabajan los empleados. Este cursor sólo considera los departamentos en los que trabajan empleados, por esta razón, la información se obtiene desde la tabla EMPLOYEES. Se usa la clausula DISTINCT porque un mismo departamento se puede repetir más de una vez y en este cursor sólo se desean obtener diferentes departamentos en los que trabajan los empleados.</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El segundo cursor, cur_empleados, obtendrá la identificación de del empleado (con el alias id_emp), salario y los años que lleva trabajando (con el alias annos_trab)  de los empleados que trabajen en el departamento que se ingrese como parámetro al cursor y que lleven 18 o más años contratados. El parámetro definido en el cursor es p_id_depto de tipo numérico.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primer FOR  LOOP se abrirá el cursor cur_deptos para obtener la información de los departamentos y total de empleados que trabaja en cada uno de ellos.  Los datos son almacenados en el registro reg_deptos.  </a:t>
            </a:r>
          </a:p>
        </p:txBody>
      </p:sp>
    </p:spTree>
    <p:extLst>
      <p:ext uri="{BB962C8B-B14F-4D97-AF65-F5344CB8AC3E}">
        <p14:creationId xmlns:p14="http://schemas.microsoft.com/office/powerpoint/2010/main" val="2039747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Por cada fila leída del primer cursor, se abrirá el segundo cursor cur_empleados y al parámetro se le asignará la identificación de departamento leído desde el primer cursor. Este segundo FOR LOOP procesará todos los empleados que pertenecen al departamento leído del primer cursor. Cada fila del Set Activo del segundo cursor se procesará y se actualizará el salario del empleado que lleve 18 o más años contratado. Cuando se hayan todas las filas del segundo cursor, el control volverá al primer loop y se leerá la siguiente fila del Set </a:t>
            </a:r>
            <a:r>
              <a:rPr lang="es-MX" sz="1200" b="0" dirty="0" err="1">
                <a:latin typeface="Calibri" panose="020F0502020204030204" pitchFamily="34" charset="0"/>
                <a:cs typeface="Arial" pitchFamily="34" charset="0"/>
              </a:rPr>
              <a:t>Actvo</a:t>
            </a:r>
            <a:r>
              <a:rPr lang="es-MX" sz="1200" b="0" dirty="0">
                <a:latin typeface="Calibri" panose="020F0502020204030204" pitchFamily="34" charset="0"/>
                <a:cs typeface="Arial" pitchFamily="34" charset="0"/>
              </a:rPr>
              <a:t>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Con el nuevo departamento leído se volverá a abrir el segundo cursor para obtener la información de los empleados del nuevo departamento leído y se procesarán los empleados que pertenecen a este departamento. Esto se volverá a repetir hasta que se lean todas las filas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a:t>
            </a:r>
          </a:p>
        </p:txBody>
      </p:sp>
    </p:spTree>
    <p:extLst>
      <p:ext uri="{BB962C8B-B14F-4D97-AF65-F5344CB8AC3E}">
        <p14:creationId xmlns:p14="http://schemas.microsoft.com/office/powerpoint/2010/main" val="77302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resultado de la tabla EMPLEADOS, sólo se muestran las filas de los empleados a los cuales el proceso actualizó su salario y que corresponde al total de empleados que se informas en la tabla RESUMEN_PAGO_BONATRAB.</a:t>
            </a:r>
          </a:p>
        </p:txBody>
      </p:sp>
    </p:spTree>
    <p:extLst>
      <p:ext uri="{BB962C8B-B14F-4D97-AF65-F5344CB8AC3E}">
        <p14:creationId xmlns:p14="http://schemas.microsoft.com/office/powerpoint/2010/main" val="74734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endParaRPr lang="es-CL" sz="1200" b="0" i="0" u="none" strike="noStrike" cap="none" dirty="0">
              <a:solidFill>
                <a:srgbClr val="000000"/>
              </a:solidFill>
              <a:latin typeface="Calibri" panose="020F0502020204030204" pitchFamily="34" charset="0"/>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esta nueva versión del bloque PL/</a:t>
            </a:r>
            <a:r>
              <a:rPr lang="es-MX" sz="1200" b="0" dirty="0" err="1">
                <a:latin typeface="Calibri" panose="020F0502020204030204" pitchFamily="34" charset="0"/>
                <a:cs typeface="Arial" pitchFamily="34" charset="0"/>
              </a:rPr>
              <a:t>SQl</a:t>
            </a:r>
            <a:r>
              <a:rPr lang="es-MX" sz="1200" b="0" dirty="0">
                <a:latin typeface="Calibri" panose="020F0502020204030204" pitchFamily="34" charset="0"/>
                <a:cs typeface="Arial" pitchFamily="34" charset="0"/>
              </a:rPr>
              <a:t> anterior, el primer cursor obtiene la identificación del departamento y el total de empleados que trabajan en cada uno de ellos.. Además se incorporó la función NVL para dejar la identificación de departamento que es NULO para poder insertar en la tabla  RESUMEN_PAGO_BONATRAB ya que en esta tabla esta columna es la PK por ende no se puede insertar un valor NULO. Como se usan funciones, ambas columnas resultantes serán en expresiones, por esta razón se les asignan alias (.</a:t>
            </a:r>
            <a:r>
              <a:rPr lang="es-MX" sz="1200" b="0" dirty="0" err="1">
                <a:latin typeface="Calibri" panose="020F0502020204030204" pitchFamily="34" charset="0"/>
                <a:cs typeface="Arial" pitchFamily="34" charset="0"/>
              </a:rPr>
              <a:t>id_depto</a:t>
            </a:r>
            <a:r>
              <a:rPr lang="es-MX" sz="1200" b="0" dirty="0">
                <a:latin typeface="Calibri" panose="020F0502020204030204" pitchFamily="34" charset="0"/>
                <a:cs typeface="Arial" pitchFamily="34" charset="0"/>
              </a:rPr>
              <a:t> y </a:t>
            </a:r>
            <a:r>
              <a:rPr lang="es-MX" sz="1200" b="0" dirty="0" err="1">
                <a:latin typeface="Calibri" panose="020F0502020204030204" pitchFamily="34" charset="0"/>
                <a:cs typeface="Arial" pitchFamily="34" charset="0"/>
              </a:rPr>
              <a:t>total_emp</a:t>
            </a:r>
            <a:r>
              <a:rPr lang="es-MX" sz="1200" b="0" dirty="0">
                <a:latin typeface="Calibri" panose="020F0502020204030204" pitchFamily="34" charset="0"/>
                <a:cs typeface="Arial" pitchFamily="34" charset="0"/>
              </a:rPr>
              <a:t> respectivamente) ya que los cursores serán manejados con FOR LOOP y los campos de los registros no pueden ser expresiones.</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El segundo cursor, cur_empleados, obtendrá la identificación del empleado (con el alias </a:t>
            </a:r>
            <a:r>
              <a:rPr lang="es-MX" sz="1200" b="0" dirty="0" err="1">
                <a:latin typeface="Calibri" panose="020F0502020204030204" pitchFamily="34" charset="0"/>
                <a:cs typeface="Arial" pitchFamily="34" charset="0"/>
              </a:rPr>
              <a:t>id_emp</a:t>
            </a:r>
            <a:r>
              <a:rPr lang="es-MX" sz="1200" b="0" dirty="0">
                <a:latin typeface="Calibri" panose="020F0502020204030204" pitchFamily="34" charset="0"/>
                <a:cs typeface="Arial" pitchFamily="34" charset="0"/>
              </a:rPr>
              <a:t>), salario y los años que lleva trabajando (con el alias annos_trab)  de los empleados que trabajen en el departamento que se ingrese como parámetro al cursor. El parámetro definido en el cursor es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de tipo numérico.  Este cursor ahora obtiene a todos </a:t>
            </a:r>
            <a:r>
              <a:rPr lang="es-MX" sz="1200" b="0">
                <a:latin typeface="Calibri" panose="020F0502020204030204" pitchFamily="34" charset="0"/>
                <a:cs typeface="Arial" pitchFamily="34" charset="0"/>
              </a:rPr>
              <a:t>los empleados, </a:t>
            </a:r>
            <a:r>
              <a:rPr lang="es-MX" sz="1200" b="0" dirty="0">
                <a:latin typeface="Calibri" panose="020F0502020204030204" pitchFamily="34" charset="0"/>
                <a:cs typeface="Arial" pitchFamily="34" charset="0"/>
              </a:rPr>
              <a:t>independiente si tienen 18 o más años contratados, porque en el tabla RESUMEN_PAGO_BONATRAB se deben insertar el total de empleados procesados.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AL comenzar la ejecución del bloque PL/SQL se TRUNCAN las tablas que se usarán en el proceso, esto permitirá que el bloque se puede ejecutar todas las veces que se requiera sin que se produzca el error de Clave Primaria Duplicada.</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primer FOR  LOOP se abrirá 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para obtener la información de los departamentos y total de empleados que trabaja en cada uno de ellos.  Los datos son almacenados en el registro </a:t>
            </a:r>
            <a:r>
              <a:rPr lang="es-MX" sz="1200" b="0" dirty="0" err="1">
                <a:latin typeface="Calibri" panose="020F0502020204030204" pitchFamily="34" charset="0"/>
                <a:cs typeface="Arial" pitchFamily="34" charset="0"/>
              </a:rPr>
              <a:t>reg_deptos</a:t>
            </a:r>
            <a:r>
              <a:rPr lang="es-MX" sz="1200" b="0" dirty="0">
                <a:latin typeface="Calibri" panose="020F0502020204030204" pitchFamily="34" charset="0"/>
                <a:cs typeface="Arial" pitchFamily="34" charset="0"/>
              </a:rPr>
              <a:t>.  </a:t>
            </a:r>
          </a:p>
        </p:txBody>
      </p:sp>
    </p:spTree>
    <p:extLst>
      <p:ext uri="{BB962C8B-B14F-4D97-AF65-F5344CB8AC3E}">
        <p14:creationId xmlns:p14="http://schemas.microsoft.com/office/powerpoint/2010/main" val="281300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Por cada fila leída del primer cursor, se abrirá el segundo cursor cur_empleados y al parámetro se le asignará la identificación de departamento leído desde el primer cursor. Este segundo FOR LOOP procesará todos los empleados que pertenecen al departamento leído del primer cursor. Cada fila del Set Activo del segundo cursor se procesará y se insertará en la tabla </a:t>
            </a:r>
            <a:r>
              <a:rPr lang="es-MX" sz="1200" b="0" dirty="0" err="1">
                <a:latin typeface="Calibri" panose="020F0502020204030204" pitchFamily="34" charset="0"/>
                <a:cs typeface="Arial" pitchFamily="34" charset="0"/>
              </a:rPr>
              <a:t>DETALLE_PAGO_BONATRABa</a:t>
            </a:r>
            <a:r>
              <a:rPr lang="es-MX" sz="1200" b="0" dirty="0">
                <a:latin typeface="Calibri" panose="020F0502020204030204" pitchFamily="34" charset="0"/>
                <a:cs typeface="Arial" pitchFamily="34" charset="0"/>
              </a:rPr>
              <a:t> la información del empleados que lleve 18 o más años contratado. Cuando se hayan todas las filas del segundo cursor, se insertará en la tabla RESUMEN_PAGO_BONATRAB la información totalizada para el departamento que se procesó. Posteriormente, el control volverá al primer loop y se leerá la siguiente fila del Set </a:t>
            </a:r>
            <a:r>
              <a:rPr lang="es-MX" sz="1200" b="0" dirty="0" err="1">
                <a:latin typeface="Calibri" panose="020F0502020204030204" pitchFamily="34" charset="0"/>
                <a:cs typeface="Arial" pitchFamily="34" charset="0"/>
              </a:rPr>
              <a:t>Actvo</a:t>
            </a:r>
            <a:r>
              <a:rPr lang="es-MX" sz="1200" b="0" dirty="0">
                <a:latin typeface="Calibri" panose="020F0502020204030204" pitchFamily="34" charset="0"/>
                <a:cs typeface="Arial" pitchFamily="34" charset="0"/>
              </a:rPr>
              <a:t>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Con el nuevo departamento leído se volverá a abrir el segundo cursor para obtener la información de los empleados del nuevo departamento leído y se procesarán los empleados que pertenecen a este departamento. Esto se volverá a repetir hasta que se lean todas las filas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a:t>
            </a:r>
          </a:p>
        </p:txBody>
      </p:sp>
    </p:spTree>
    <p:extLst>
      <p:ext uri="{BB962C8B-B14F-4D97-AF65-F5344CB8AC3E}">
        <p14:creationId xmlns:p14="http://schemas.microsoft.com/office/powerpoint/2010/main" val="1277481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resultado, la tabla DETALLE_PAGO_BONATRAB almacena la siguiente información de los empleados a los cuales les corresponde el pago de la bonificación por años trabajados: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Identificación del empleado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Identificación del departamento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Salario que posee</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Años contratado en la empresa</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Monto de la bonificación que le corresponde según los años que lleva contratado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tabla RESUMEN_PAGO_BONATRAB almacena la siguiente información totalizada de todos los departamentos: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Identificación del departamento.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Total de empleados que trabajan en el departamento.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Total de empleados a los que les corresponde el pago de la bonificación por años contratado.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monto total de la bonificación que le corresponde a los empleados del departamento.</a:t>
            </a:r>
          </a:p>
        </p:txBody>
      </p:sp>
    </p:spTree>
    <p:extLst>
      <p:ext uri="{BB962C8B-B14F-4D97-AF65-F5344CB8AC3E}">
        <p14:creationId xmlns:p14="http://schemas.microsoft.com/office/powerpoint/2010/main" val="3283531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Una variable de cursor es como un cursor explícito, excepto que: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No se limita a una sola consulta SQL ya que se puede abrir una variable de cursor para una consulta SQL, procesar sus filas  y luego volver a usar la variable de cursor para otra consulta SQL.</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A la variable cursor se le puede asignar un valor a través de una variable.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 usar en una expresión.</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Puede ser un parámetro de un programa PL/SQL.</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pueden usar para pasar resultados de consultas SQL entre subprogramas.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No se puede pasar parámetros a una variable de cursor, pero se les puede pasar consultas SQL completas. Las consultas pueden incluir variables.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ES" sz="1200" dirty="0"/>
              <a:t>No puede usar una variable de cursor con FOR LOOP.</a:t>
            </a:r>
            <a:endParaRPr lang="es-MX" sz="1200" b="0" dirty="0">
              <a:latin typeface="Calibri" panose="020F0502020204030204" pitchFamily="34" charset="0"/>
              <a:cs typeface="Arial" pitchFamily="34" charset="0"/>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Antes de poder hacer referencia a una variable de cursor, se debe hacer que apunte a un área de trabajo de SQL, ya sea abriéndola o asignándole el valor de una variable de cursor PL/SQL abierta.</a:t>
            </a:r>
          </a:p>
        </p:txBody>
      </p:sp>
    </p:spTree>
    <p:extLst>
      <p:ext uri="{BB962C8B-B14F-4D97-AF65-F5344CB8AC3E}">
        <p14:creationId xmlns:p14="http://schemas.microsoft.com/office/powerpoint/2010/main" val="104225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dirty="0"/>
              <a:t>El beneficio más importante de una variable de cursor es que permite pasar el resultado de una consulta SQL entre programas PL/SQL (bloques PL/SQL con nombres)</a:t>
            </a:r>
            <a:endParaRPr lang="es-ES" sz="1200" dirty="0"/>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ES" sz="1200" dirty="0"/>
              <a:t>Para crear una variable de cursor:</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ES" sz="1200" dirty="0"/>
              <a:t>Se puede declarar usando el tipo predefinido de Oracle SYS_REFCURSOR.</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ES" sz="1200" dirty="0"/>
              <a:t>Se puede definir un tipo REF CURSOR y luego declarar una variable de ese tipo.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SYS_REFCURSOR es un cursor de referencia débil predefinido que viene integrado con el software de base de datos de Oracle.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Si especifica </a:t>
            </a:r>
            <a:r>
              <a:rPr lang="es-MX" sz="1200" b="0" dirty="0" err="1">
                <a:latin typeface="Calibri" panose="020F0502020204030204" pitchFamily="34" charset="0"/>
                <a:cs typeface="Arial" pitchFamily="34" charset="0"/>
              </a:rPr>
              <a:t>return_type</a:t>
            </a:r>
            <a:r>
              <a:rPr lang="es-MX" sz="1200" b="0" dirty="0">
                <a:latin typeface="Calibri" panose="020F0502020204030204" pitchFamily="34" charset="0"/>
                <a:cs typeface="Arial" pitchFamily="34" charset="0"/>
              </a:rPr>
              <a:t>, entonces el tipo REF CURSOR y las variables de cursor de ese tipo son fuertes; si no, son débiles.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SYS_REFCURSOR y las variables de cursor de ese tipo son débiles.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Con una variable de cursor fuerte se puede asociar solo consultas SQL que retornan el tipo especificado.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Con una variable de cursor débil se puede asociar cualquier consulta SQL.</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Las variables de cursor débiles son más propensas a errores que las fuertes, pero también son más flexibles.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Los tipos débiles de REF CURSOR son intercambiables entre sí y con el tipo predefinido SYS_REFCURSOR.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 asignar el valor de una variable de cursor fuerte a otra variable de cursor fuerte solo si ambas variables de cursor tienen el mismo tipo (no simplemente el mismo tipo de retorno).</a:t>
            </a:r>
          </a:p>
        </p:txBody>
      </p:sp>
    </p:spTree>
    <p:extLst>
      <p:ext uri="{BB962C8B-B14F-4D97-AF65-F5344CB8AC3E}">
        <p14:creationId xmlns:p14="http://schemas.microsoft.com/office/powerpoint/2010/main" val="181175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dirty="0"/>
              <a:t>El beneficio más importante de una variable de cursor es que permite pasar el resultado de una consulta SQL entre programas PL/SQL (bloques PL/SQL con nombres)</a:t>
            </a:r>
            <a:endParaRPr lang="es-ES" sz="1200" dirty="0"/>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ES" sz="1200" dirty="0"/>
              <a:t>Para crear una variable de cursor:</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ES" sz="1200" dirty="0"/>
              <a:t>Se puede declarar usando el tipo predefinido de Oracle SYS_REFCURSOR.</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ES" sz="1200" dirty="0"/>
              <a:t>Se puede definir un tipo REF CURSOR y luego declarar una variable de ese tipo.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SYS_REFCURSOR es un cursor de referencia débil predefinido que viene integrado con el software de base de datos de Oracle.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Si especifica </a:t>
            </a:r>
            <a:r>
              <a:rPr lang="es-MX" sz="1200" b="0" dirty="0" err="1">
                <a:latin typeface="Calibri" panose="020F0502020204030204" pitchFamily="34" charset="0"/>
                <a:cs typeface="Arial" pitchFamily="34" charset="0"/>
              </a:rPr>
              <a:t>return_type</a:t>
            </a:r>
            <a:r>
              <a:rPr lang="es-MX" sz="1200" b="0" dirty="0">
                <a:latin typeface="Calibri" panose="020F0502020204030204" pitchFamily="34" charset="0"/>
                <a:cs typeface="Arial" pitchFamily="34" charset="0"/>
              </a:rPr>
              <a:t>, entonces el tipo REF CURSOR y las variables de cursor de ese tipo son fuertes; si no, son débiles.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SYS_REFCURSOR y las variables de cursor de ese tipo son débiles.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Con una variable de cursor fuerte se puede asociar solo consultas SQL que retornan el tipo especificado.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Con una variable de cursor débil se puede asociar cualquier consulta SQL.</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Las variables de cursor débiles son más propensas a errores que las fuertes, pero también son más flexibles.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Los tipos débiles de REF CURSOR son intercambiables entre sí y con el tipo predefinido SYS_REFCURSOR.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 asignar el valor de una variable de cursor fuerte a otra variable de cursor fuerte solo si ambas variables de cursor tienen el mismo tipo (no simplemente el mismo tipo de retorno).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err="1">
                <a:latin typeface="Calibri" panose="020F0502020204030204" pitchFamily="34" charset="0"/>
                <a:cs typeface="Arial" pitchFamily="34" charset="0"/>
              </a:rPr>
              <a:t>nombre_tipo_cursor</a:t>
            </a:r>
            <a:r>
              <a:rPr lang="es-MX" sz="1200" b="1" i="0" dirty="0">
                <a:latin typeface="Calibri" panose="020F0502020204030204" pitchFamily="34" charset="0"/>
                <a:cs typeface="Arial" pitchFamily="34" charset="0"/>
              </a:rPr>
              <a:t>:</a:t>
            </a:r>
            <a:r>
              <a:rPr lang="es-MX" sz="1200" b="0" i="0" dirty="0">
                <a:latin typeface="Calibri" panose="020F0502020204030204" pitchFamily="34" charset="0"/>
                <a:cs typeface="Arial" pitchFamily="34" charset="0"/>
              </a:rPr>
              <a:t> es el tipo cursor que se define como REF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err="1">
                <a:latin typeface="Calibri" panose="020F0502020204030204" pitchFamily="34" charset="0"/>
                <a:cs typeface="Arial" pitchFamily="34" charset="0"/>
              </a:rPr>
              <a:t>tipo_retorno</a:t>
            </a:r>
            <a:r>
              <a:rPr lang="es-MX" sz="1200" b="1" i="0" dirty="0">
                <a:latin typeface="Calibri" panose="020F0502020204030204" pitchFamily="34" charset="0"/>
                <a:cs typeface="Arial" pitchFamily="34" charset="0"/>
              </a:rPr>
              <a:t>:</a:t>
            </a:r>
            <a:r>
              <a:rPr lang="es-MX" sz="1200" b="0" i="0" dirty="0">
                <a:latin typeface="Calibri" panose="020F0502020204030204" pitchFamily="34" charset="0"/>
                <a:cs typeface="Arial" pitchFamily="34" charset="0"/>
              </a:rPr>
              <a:t> se usa en bloques PL/SQL con nombre cuando se quiere retornar el resultado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err="1">
                <a:latin typeface="Calibri" panose="020F0502020204030204" pitchFamily="34" charset="0"/>
                <a:cs typeface="Arial" pitchFamily="34" charset="0"/>
              </a:rPr>
              <a:t>variable_cursor</a:t>
            </a:r>
            <a:r>
              <a:rPr lang="es-MX" sz="1200" b="1" i="0" dirty="0">
                <a:latin typeface="Calibri" panose="020F0502020204030204" pitchFamily="34" charset="0"/>
                <a:cs typeface="Arial" pitchFamily="34" charset="0"/>
              </a:rPr>
              <a:t>: </a:t>
            </a:r>
            <a:r>
              <a:rPr lang="es-MX" sz="1200" b="0" i="0" dirty="0">
                <a:latin typeface="Calibri" panose="020F0502020204030204" pitchFamily="34" charset="0"/>
                <a:cs typeface="Arial" pitchFamily="34" charset="0"/>
              </a:rPr>
              <a:t>es un identificador de variable que hace referencia al tipo REF CURSOR definido o al tipo SYS_REFCURSOR.</a:t>
            </a:r>
            <a:endParaRPr lang="es-MX" sz="1200" b="1" i="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22219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bloque PL/SQL del ejemplo, se define la variable de cursor </a:t>
            </a:r>
            <a:r>
              <a:rPr lang="es-MX" sz="1200" b="0" dirty="0" err="1">
                <a:latin typeface="Calibri" panose="020F0502020204030204" pitchFamily="34" charset="0"/>
                <a:cs typeface="Arial" pitchFamily="34" charset="0"/>
              </a:rPr>
              <a:t>vc_cur_emp</a:t>
            </a:r>
            <a:r>
              <a:rPr lang="es-MX" sz="1200" b="0" dirty="0">
                <a:latin typeface="Calibri" panose="020F0502020204030204" pitchFamily="34" charset="0"/>
                <a:cs typeface="Arial" pitchFamily="34" charset="0"/>
              </a:rPr>
              <a:t> del tipo SYS_REFCURSOR, esta variable se usará para abrir el cursor que obtendrá el salario y salario multiplicado por 2 (valor que se asignó a la variable </a:t>
            </a:r>
            <a:r>
              <a:rPr lang="es-MX" sz="1200" b="0" dirty="0" err="1">
                <a:latin typeface="Calibri" panose="020F0502020204030204" pitchFamily="34" charset="0"/>
                <a:cs typeface="Arial" pitchFamily="34" charset="0"/>
              </a:rPr>
              <a:t>v_factor</a:t>
            </a:r>
            <a:r>
              <a:rPr lang="es-MX" sz="1200" b="0" dirty="0">
                <a:latin typeface="Calibri" panose="020F0502020204030204" pitchFamily="34" charset="0"/>
                <a:cs typeface="Arial" pitchFamily="34" charset="0"/>
              </a:rPr>
              <a:t>) de los empleados cuyo trabajo comience con AD.  Los valores de cada fila del cursor se almacenan en las variables </a:t>
            </a:r>
            <a:r>
              <a:rPr lang="es-MX" sz="1200" b="0" dirty="0" err="1">
                <a:latin typeface="Calibri" panose="020F0502020204030204" pitchFamily="34" charset="0"/>
                <a:cs typeface="Arial" pitchFamily="34" charset="0"/>
              </a:rPr>
              <a:t>v_sal</a:t>
            </a:r>
            <a:r>
              <a:rPr lang="es-MX" sz="1200" b="0" dirty="0">
                <a:latin typeface="Calibri" panose="020F0502020204030204" pitchFamily="34" charset="0"/>
                <a:cs typeface="Arial" pitchFamily="34" charset="0"/>
              </a:rPr>
              <a:t> y </a:t>
            </a:r>
            <a:r>
              <a:rPr lang="es-MX" sz="1200" b="0" dirty="0" err="1">
                <a:latin typeface="Calibri" panose="020F0502020204030204" pitchFamily="34" charset="0"/>
                <a:cs typeface="Arial" pitchFamily="34" charset="0"/>
              </a:rPr>
              <a:t>v_sal_x_factor</a:t>
            </a:r>
            <a:r>
              <a:rPr lang="es-MX" sz="1200" b="0" dirty="0">
                <a:latin typeface="Calibri" panose="020F0502020204030204" pitchFamily="34" charset="0"/>
                <a:cs typeface="Arial" pitchFamily="34" charset="0"/>
              </a:rPr>
              <a:t>. Si bien, por cada iteración del LOOP se le sumará 1 a la variable </a:t>
            </a:r>
            <a:r>
              <a:rPr lang="es-MX" sz="1200" b="0" dirty="0" err="1">
                <a:latin typeface="Calibri" panose="020F0502020204030204" pitchFamily="34" charset="0"/>
                <a:cs typeface="Arial" pitchFamily="34" charset="0"/>
              </a:rPr>
              <a:t>v_factor</a:t>
            </a:r>
            <a:r>
              <a:rPr lang="es-MX" sz="1200" b="0" dirty="0">
                <a:latin typeface="Calibri" panose="020F0502020204030204" pitchFamily="34" charset="0"/>
                <a:cs typeface="Arial" pitchFamily="34" charset="0"/>
              </a:rPr>
              <a:t>, esto no afecta al resultado ya que las filas del cursor se obtuvieron cuando la variable tenia el valor 2. Al finalizar el procesamiento de todas las filas, el cursor </a:t>
            </a:r>
            <a:r>
              <a:rPr lang="es-MX" sz="1200" b="0" dirty="0" err="1">
                <a:latin typeface="Calibri" panose="020F0502020204030204" pitchFamily="34" charset="0"/>
                <a:cs typeface="Arial" pitchFamily="34" charset="0"/>
              </a:rPr>
              <a:t>vc_cur_emp</a:t>
            </a:r>
            <a:r>
              <a:rPr lang="es-MX" sz="1200" b="0" dirty="0">
                <a:latin typeface="Calibri" panose="020F0502020204030204" pitchFamily="34" charset="0"/>
                <a:cs typeface="Arial" pitchFamily="34" charset="0"/>
              </a:rPr>
              <a:t> se cierra.</a:t>
            </a:r>
          </a:p>
        </p:txBody>
      </p:sp>
    </p:spTree>
    <p:extLst>
      <p:ext uri="{BB962C8B-B14F-4D97-AF65-F5344CB8AC3E}">
        <p14:creationId xmlns:p14="http://schemas.microsoft.com/office/powerpoint/2010/main" val="183750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bloque PL/SQL del ejemplo, se define el tipo </a:t>
            </a:r>
            <a:r>
              <a:rPr lang="es-MX" sz="1200" b="0" dirty="0" err="1">
                <a:latin typeface="Calibri" panose="020F0502020204030204" pitchFamily="34" charset="0"/>
                <a:cs typeface="Arial" pitchFamily="34" charset="0"/>
              </a:rPr>
              <a:t>tipo_cursor_emp</a:t>
            </a:r>
            <a:r>
              <a:rPr lang="es-MX" sz="1200" b="0" dirty="0">
                <a:latin typeface="Calibri" panose="020F0502020204030204" pitchFamily="34" charset="0"/>
                <a:cs typeface="Arial" pitchFamily="34" charset="0"/>
              </a:rPr>
              <a:t> que es un tipo cursor REF CURSOR. Posteriormente, el tipo cursor definido se asigna a la variable de cursor  </a:t>
            </a:r>
            <a:r>
              <a:rPr lang="es-MX" sz="1200" b="0" dirty="0" err="1">
                <a:latin typeface="Calibri" panose="020F0502020204030204" pitchFamily="34" charset="0"/>
                <a:cs typeface="Arial" pitchFamily="34" charset="0"/>
              </a:rPr>
              <a:t>vc_cur_emp</a:t>
            </a:r>
            <a:r>
              <a:rPr lang="es-MX" sz="1200" b="0" dirty="0">
                <a:latin typeface="Calibri" panose="020F0502020204030204" pitchFamily="34" charset="0"/>
                <a:cs typeface="Arial" pitchFamily="34" charset="0"/>
              </a:rPr>
              <a:t>. Se debe recordar que con REF CURSOR primero se debe definir el tipo y después se puede asignar a una variable de cursor.</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bloque además se define el cursor explicito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que obtiene el nombre de los departamentos que comienzan con la letra A. Este cursor explícito además tiene un cursor que es un subconsulta y que obtiene el nombre y apellido del empleado de cada departamento.  En el primer LOOP, los nombres del los empleados (subconsulta) se almacenarán en la variable cursor </a:t>
            </a:r>
            <a:r>
              <a:rPr lang="es-MX" sz="1200" b="0" dirty="0" err="1">
                <a:latin typeface="Calibri" panose="020F0502020204030204" pitchFamily="34" charset="0"/>
                <a:cs typeface="Arial" pitchFamily="34" charset="0"/>
              </a:rPr>
              <a:t>vc_cur_emp</a:t>
            </a:r>
            <a:r>
              <a:rPr lang="es-MX" sz="1200" b="0" dirty="0">
                <a:latin typeface="Calibri" panose="020F0502020204030204" pitchFamily="34" charset="0"/>
                <a:cs typeface="Arial" pitchFamily="34" charset="0"/>
              </a:rPr>
              <a:t> y con el segundo LOOP se leen todas las filas de este cursor. Cuando se hayan leído todas las filas del cursor </a:t>
            </a:r>
            <a:r>
              <a:rPr lang="es-MX" sz="1200" b="0" dirty="0" err="1">
                <a:latin typeface="Calibri" panose="020F0502020204030204" pitchFamily="34" charset="0"/>
                <a:cs typeface="Arial" pitchFamily="34" charset="0"/>
              </a:rPr>
              <a:t>vc_cur_emp</a:t>
            </a:r>
            <a:r>
              <a:rPr lang="es-MX" sz="1200" b="0" dirty="0">
                <a:latin typeface="Calibri" panose="020F0502020204030204" pitchFamily="34" charset="0"/>
                <a:cs typeface="Arial" pitchFamily="34" charset="0"/>
              </a:rPr>
              <a:t>, el control vuelve al primer LOOP para leer el siguiente departamento y volver a obtener los nombres de los empleados de este nuevo departamento.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definieron las variables v_id_emp, v_nombre,v_trabajo,v_ciudad,v_direcc para almacenar los valores de la fila que se leerán del cursor. Las variables se definieron con un tipo de dato compatible con el valor que cada una de ellas almacenará.  Como ya se mencionó, los valores se almacenarán en el mismo orden que se leen es decir, la identificación del empleado se almacenará en la variable v_id_emp, el nombre del empleado (primero nombre y apellido concatenado) en la variable v_nombre, el nombre del trabajo del empleado en la variable v_trabajo, la ciudad en la que trabaja el empleado en la variable v_ciudad y la dirección en donde trabaja en la variable v_direcc.</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78171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bloque PL/SQL del ejemplo, se abrirá uno de los cursores de acuerdo al valor que se le asigne a la variable </a:t>
            </a:r>
            <a:r>
              <a:rPr lang="es-MX" sz="1200" b="0" dirty="0" err="1">
                <a:latin typeface="Calibri" panose="020F0502020204030204" pitchFamily="34" charset="0"/>
                <a:cs typeface="Arial" pitchFamily="34" charset="0"/>
              </a:rPr>
              <a:t>v_opción_bonif</a:t>
            </a:r>
            <a:r>
              <a:rPr lang="es-MX" sz="1200" b="0" dirty="0">
                <a:latin typeface="Calibri" panose="020F0502020204030204" pitchFamily="34" charset="0"/>
                <a:cs typeface="Arial" pitchFamily="34" charset="0"/>
              </a:rPr>
              <a:t>. Para esto, se ha definido la variable de cursor </a:t>
            </a:r>
            <a:r>
              <a:rPr lang="es-MX" sz="1200" b="0" dirty="0" err="1">
                <a:latin typeface="Calibri" panose="020F0502020204030204" pitchFamily="34" charset="0"/>
                <a:cs typeface="Arial" pitchFamily="34" charset="0"/>
              </a:rPr>
              <a:t>vc_emp</a:t>
            </a:r>
            <a:r>
              <a:rPr lang="es-MX" sz="1200" b="0" dirty="0">
                <a:latin typeface="Calibri" panose="020F0502020204030204" pitchFamily="34" charset="0"/>
                <a:cs typeface="Arial" pitchFamily="34" charset="0"/>
              </a:rPr>
              <a:t> del tipo SYS_REFCURSOR. Si bien las sentencias SELECT de los cursores obtienen información diferente, el tipo de dato y la cantidad de columnas es la misma y por esta razón de puede optar por trabajar los cursores de esta manera. </a:t>
            </a:r>
          </a:p>
        </p:txBody>
      </p:sp>
    </p:spTree>
    <p:extLst>
      <p:ext uri="{BB962C8B-B14F-4D97-AF65-F5344CB8AC3E}">
        <p14:creationId xmlns:p14="http://schemas.microsoft.com/office/powerpoint/2010/main" val="30918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Variable de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Una vez abierto el cursor (de acuerdo al valor de la variable </a:t>
            </a:r>
            <a:r>
              <a:rPr lang="es-MX" sz="1200" b="0" dirty="0" err="1">
                <a:latin typeface="Calibri" panose="020F0502020204030204" pitchFamily="34" charset="0"/>
                <a:cs typeface="Arial" pitchFamily="34" charset="0"/>
              </a:rPr>
              <a:t>v_opción_bonif</a:t>
            </a:r>
            <a:r>
              <a:rPr lang="es-MX" sz="1200" b="0" dirty="0">
                <a:latin typeface="Calibri" panose="020F0502020204030204" pitchFamily="34" charset="0"/>
                <a:cs typeface="Arial" pitchFamily="34" charset="0"/>
              </a:rPr>
              <a:t>), se leerán todas las filas del cursor en las columnas v_col1_cursor,v_col2_cursor,v_col3_cursor. Cuando se lean las filas del primero cursor, las variables almacenarán los siguientes valores:</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v_col1_cursor: identificación del empleado.</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v_col2_cursor: salario del empleado</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v_col3_cursor: años que lleva trabajando el empleado.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Cuando se lean las filas del segundo cursor, las variables almacenarán los siguientes valores:</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v_col1_cursor: identificación del empleado.</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v_col2_cursor: salario del empleado.</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v_col3_cursor: identificación de la localidad en la que se ubica el departamento en el que trabaja el empleado.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Dependiendo del la opción, el bloque realizará el cálculo de la bonificación por años trabajados o el cálculo de la bonificación por la ubicación del departamento en el que trabaja el empleado.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Finalmente, si al empleado le corresponde la bonificación, el bloque realizará la actualización de su salario.</a:t>
            </a:r>
          </a:p>
        </p:txBody>
      </p:sp>
    </p:spTree>
    <p:extLst>
      <p:ext uri="{BB962C8B-B14F-4D97-AF65-F5344CB8AC3E}">
        <p14:creationId xmlns:p14="http://schemas.microsoft.com/office/powerpoint/2010/main" val="1852775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Uso de Atributo %ROWTYPE</a:t>
            </a:r>
            <a:endParaRPr lang="es-MX" sz="1200" b="0" dirty="0">
              <a:latin typeface="Calibri" panose="020F0502020204030204" pitchFamily="34" charset="0"/>
              <a:cs typeface="Calibri" panose="020F0502020204030204" pitchFamily="34" charset="0"/>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dirty="0">
                <a:latin typeface="Arial" pitchFamily="34" charset="0"/>
                <a:cs typeface="Arial" pitchFamily="34" charset="0"/>
              </a:rPr>
              <a:t>Usando el atributo %ROWTYPE se puede definir un registro basado en las columnas seleccionadas en un cursor explícito. Esto es útil cuando el manejo del cursor se realiza con las Estructuras de Iteración LOOP Simple o WHILE LOOP. Se debe recordar que FOR LOOP trabaja con registro en forma implícita.</a:t>
            </a:r>
          </a:p>
          <a:p>
            <a:pPr marL="171450" indent="-171450" algn="just" eaLnBrk="1" hangingPunct="1">
              <a:lnSpc>
                <a:spcPct val="90000"/>
              </a:lnSpc>
              <a:spcBef>
                <a:spcPct val="0"/>
              </a:spcBef>
              <a:buFont typeface="Arial" panose="020B0604020202020204" pitchFamily="34" charset="0"/>
              <a:buChar char="•"/>
            </a:pPr>
            <a:r>
              <a:rPr lang="es-MX" sz="1200" dirty="0">
                <a:latin typeface="Calibri" panose="020F0502020204030204" pitchFamily="34" charset="0"/>
                <a:cs typeface="Calibri" panose="020F0502020204030204" pitchFamily="34" charset="0"/>
              </a:rPr>
              <a:t>Los nombres de los campos del registro son los nombres de columnas seleccionadas en las sentencia SELECT  del cursor.</a:t>
            </a:r>
          </a:p>
          <a:p>
            <a:pPr marL="171450" indent="-171450" algn="just" eaLnBrk="1" hangingPunct="1">
              <a:lnSpc>
                <a:spcPct val="90000"/>
              </a:lnSpc>
              <a:spcBef>
                <a:spcPct val="0"/>
              </a:spcBef>
              <a:buFont typeface="Arial" panose="020B0604020202020204" pitchFamily="34" charset="0"/>
              <a:buChar char="•"/>
            </a:pPr>
            <a:r>
              <a:rPr lang="es-MX" sz="1200" dirty="0">
                <a:latin typeface="Calibri" panose="020F0502020204030204" pitchFamily="34" charset="0"/>
                <a:cs typeface="Calibri" panose="020F0502020204030204" pitchFamily="34" charset="0"/>
              </a:rPr>
              <a:t>Cuando se trabaja con este tipo de registros, se deben asignar alias a las expresiones definidas en el cursor</a:t>
            </a:r>
          </a:p>
          <a:p>
            <a:pPr marL="171450" indent="-171450" algn="just" eaLnBrk="1" hangingPunct="1">
              <a:lnSpc>
                <a:spcPct val="90000"/>
              </a:lnSpc>
              <a:spcBef>
                <a:spcPct val="0"/>
              </a:spcBef>
              <a:buFont typeface="Arial" panose="020B0604020202020204" pitchFamily="34" charset="0"/>
              <a:buChar char="•"/>
            </a:pPr>
            <a:r>
              <a:rPr lang="es-MX" sz="1200" dirty="0">
                <a:latin typeface="Calibri" panose="020F0502020204030204" pitchFamily="34" charset="0"/>
                <a:cs typeface="Calibri" panose="020F0502020204030204" pitchFamily="34" charset="0"/>
              </a:rPr>
              <a:t>Esto es conveniente para procesar las filas del conjunto activo, porque sólo se tienen que hacer una lectura simple en el registro. Por lo tanto, los valores de la fila leída del cursor son almacenados directamente en los campos correspondientes del registro.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 identificador PL/SQL que le da un nombre al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nombre_registro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la variable tipo registro que hace referencia al cursor definido. Los campos de este registro serán las columnas y/o alias que se especifiquen en la sentencia SELECT del cursor referenciado.</a:t>
            </a:r>
          </a:p>
          <a:p>
            <a:pPr marL="0" indent="0" algn="just" eaLnBrk="1" hangingPunct="1">
              <a:lnSpc>
                <a:spcPct val="90000"/>
              </a:lnSpc>
              <a:spcBef>
                <a:spcPct val="0"/>
              </a:spcBef>
              <a:buFont typeface="Arial" panose="020B0604020202020204" pitchFamily="34" charset="0"/>
              <a:buNone/>
            </a:pPr>
            <a:endParaRPr lang="es-MX" sz="1200" dirty="0">
              <a:latin typeface="Calibri" panose="020F0502020204030204" pitchFamily="34" charset="0"/>
              <a:cs typeface="Calibri" panose="020F0502020204030204" pitchFamily="34" charset="0"/>
            </a:endParaRPr>
          </a:p>
          <a:p>
            <a:pPr marL="0" indent="0" algn="just" eaLnBrk="1" hangingPunct="1">
              <a:lnSpc>
                <a:spcPct val="90000"/>
              </a:lnSpc>
              <a:spcBef>
                <a:spcPct val="0"/>
              </a:spcBef>
              <a:buFont typeface="Arial" panose="020B0604020202020204" pitchFamily="34" charset="0"/>
              <a:buNone/>
            </a:pPr>
            <a:endParaRPr lang="es-MX" sz="1200" dirty="0">
              <a:latin typeface="Calibri" panose="020F0502020204030204" pitchFamily="34" charset="0"/>
              <a:cs typeface="Calibri" panose="020F0502020204030204"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Uso de Atributo %ROWTYPE </a:t>
            </a: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bloque PL/SQL del ejemplo, se define el cursor cur_datos_emp que obtendrá la identificación del empleado (con el alias id_emp), su salario y los años que lleva trabajando (con el alias annos_trab).  Además, se ha definido el registro reg_datos_emp que tendrá los campos y tipos de datos de las columnas y expresiones que se seleccionan en el cursor al que se hace referencia con el atributo %ROWTYPE. Esto significa que los campos del registro reg_datos_emp serán: id_emp, salary y annos_trab.</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Al leer cada fila del cursor, los valores se almacenarán en los respectivos campos del registro.</a:t>
            </a:r>
          </a:p>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Uso de Atributo %ROWTYPE </a:t>
            </a:r>
            <a:endParaRPr lang="es-MX" sz="1200" b="1" dirty="0">
              <a:latin typeface="Calibri" panose="020F0502020204030204" pitchFamily="34" charset="0"/>
              <a:cs typeface="Arial" pitchFamily="34" charset="0"/>
            </a:endParaRPr>
          </a:p>
          <a:p>
            <a:pPr marL="0" indent="0" algn="just" eaLnBrk="1" hangingPunct="1">
              <a:lnSpc>
                <a:spcPct val="90000"/>
              </a:lnSpc>
              <a:spcBef>
                <a:spcPct val="0"/>
              </a:spcBef>
              <a:buNone/>
            </a:pPr>
            <a:r>
              <a:rPr lang="es-MX" sz="1200" b="0" dirty="0">
                <a:latin typeface="Calibri" panose="020F0502020204030204" pitchFamily="34" charset="0"/>
                <a:cs typeface="Arial" pitchFamily="34" charset="0"/>
              </a:rPr>
              <a:t>Para poder calcular la bonificación por años se usará el campo annos_trab del registro, el que almacena cuántos años lleva trabajando el empleado). SI la cantidad de años es igual o mayor a 18 años, entonces se calcula la bonificación considerando el salario del empleado (almacenado en el campo salary del registro) y se actualizará su salario actual sumándole el valor de la bonificación calculada.</a:t>
            </a:r>
          </a:p>
        </p:txBody>
      </p:sp>
    </p:spTree>
    <p:extLst>
      <p:ext uri="{BB962C8B-B14F-4D97-AF65-F5344CB8AC3E}">
        <p14:creationId xmlns:p14="http://schemas.microsoft.com/office/powerpoint/2010/main" val="224979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pt-BR" sz="1200" b="1" dirty="0">
                <a:solidFill>
                  <a:prstClr val="white"/>
                </a:solidFill>
                <a:latin typeface="Calibri"/>
              </a:rPr>
              <a:t>Cursor FOR LOOP usando Subconsulta</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La diferencia entre leer las filas de un cursor explícito con FOR LOOP Y generar un Cursor FOR LOOP usando Subconsulta radica en que no es necesario declarar el cursor en la sección declarativa del bloque PL/SQL.</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Se tiene que definir la sentencia  SELECT que determina el conjunto activo en el mismo LOOP. </a:t>
            </a:r>
          </a:p>
          <a:p>
            <a:pPr marL="171450" indent="-171450" algn="just" eaLnBrk="1" hangingPunct="1">
              <a:lnSpc>
                <a:spcPct val="90000"/>
              </a:lnSpc>
              <a:spcBef>
                <a:spcPct val="0"/>
              </a:spcBef>
              <a:buFont typeface="Arial" panose="020B0604020202020204" pitchFamily="34" charset="0"/>
              <a:buChar char="•"/>
            </a:pPr>
            <a:r>
              <a:rPr lang="es-MX" sz="1200" dirty="0">
                <a:latin typeface="Calibri" panose="020F0502020204030204" pitchFamily="34" charset="0"/>
                <a:cs typeface="Calibri" panose="020F0502020204030204" pitchFamily="34" charset="0"/>
              </a:rPr>
              <a:t>Los nombres de los campos del registro son los nombres de columnas seleccionadas en las sentencia SELECT  del cursor. Se deben asignar alias a las expresiones definidas en la sentencia SELECT.</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la sintaxis:</a:t>
            </a:r>
          </a:p>
          <a:p>
            <a:pPr marL="171450" indent="-171450" algn="just" eaLnBrk="1" hangingPunct="1">
              <a:lnSpc>
                <a:spcPct val="90000"/>
              </a:lnSpc>
              <a:spcBef>
                <a:spcPct val="0"/>
              </a:spcBef>
              <a:buFont typeface="Arial" panose="020B0604020202020204" pitchFamily="34" charset="0"/>
              <a:buChar char="•"/>
            </a:pPr>
            <a:r>
              <a:rPr lang="es-MX" sz="1200" b="1" i="1" dirty="0">
                <a:latin typeface="Calibri" panose="020F0502020204030204" pitchFamily="34" charset="0"/>
                <a:cs typeface="Arial" pitchFamily="34" charset="0"/>
              </a:rPr>
              <a:t>nombre_registro</a:t>
            </a:r>
            <a:r>
              <a:rPr lang="es-MX" sz="1200" b="1" i="0" dirty="0">
                <a:latin typeface="Calibri" panose="020F0502020204030204" pitchFamily="34" charset="0"/>
                <a:cs typeface="Arial" pitchFamily="34" charset="0"/>
              </a:rPr>
              <a:t>:</a:t>
            </a:r>
            <a:r>
              <a:rPr lang="es-MX" sz="1200" b="0" i="0" dirty="0">
                <a:latin typeface="Calibri" panose="020F0502020204030204" pitchFamily="34" charset="0"/>
                <a:cs typeface="Arial" pitchFamily="34" charset="0"/>
              </a:rPr>
              <a:t> es el registro que se declara en forma implícita y que almacenará los valores que retorne la sentencia SELECT.</a:t>
            </a:r>
          </a:p>
          <a:p>
            <a:pPr marL="171450" indent="-171450" algn="just" eaLnBrk="1" hangingPunct="1">
              <a:lnSpc>
                <a:spcPct val="90000"/>
              </a:lnSpc>
              <a:spcBef>
                <a:spcPct val="0"/>
              </a:spcBef>
              <a:buFont typeface="Arial" panose="020B0604020202020204" pitchFamily="34" charset="0"/>
              <a:buChar char="•"/>
            </a:pPr>
            <a:r>
              <a:rPr lang="es-MX" sz="1200" b="1" i="1" dirty="0">
                <a:latin typeface="Calibri" panose="020F0502020204030204" pitchFamily="34" charset="0"/>
                <a:cs typeface="Arial" pitchFamily="34" charset="0"/>
              </a:rPr>
              <a:t>sentencia_select</a:t>
            </a:r>
            <a:r>
              <a:rPr lang="es-MX" sz="1200" b="1" i="0" dirty="0">
                <a:latin typeface="Calibri" panose="020F0502020204030204" pitchFamily="34" charset="0"/>
                <a:cs typeface="Arial" pitchFamily="34" charset="0"/>
              </a:rPr>
              <a:t>:</a:t>
            </a:r>
            <a:r>
              <a:rPr lang="es-MX" sz="1200" b="0" i="0" dirty="0">
                <a:latin typeface="Calibri" panose="020F0502020204030204" pitchFamily="34" charset="0"/>
                <a:cs typeface="Arial" pitchFamily="34" charset="0"/>
              </a:rPr>
              <a:t> es la sentencia que determinará el SET ACTIVO del cursor.</a:t>
            </a:r>
            <a:endParaRPr lang="es-MX" sz="1200" b="1" i="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6498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pt-BR" sz="1200" b="1" dirty="0">
                <a:solidFill>
                  <a:prstClr val="white"/>
                </a:solidFill>
                <a:latin typeface="Calibri"/>
              </a:rPr>
              <a:t>Cursor FOR LOOP usando Subconsulta</a:t>
            </a:r>
            <a:r>
              <a:rPr lang="es-CL" sz="1200" b="1" dirty="0">
                <a:solidFill>
                  <a:prstClr val="white"/>
                </a:solidFill>
                <a:latin typeface="Calibri"/>
              </a:rPr>
              <a:t> </a:t>
            </a: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bloque PL/SQL del ejemplo, se define un cursor FOR que obtendrá la identificación del empleado (con el alias id_emp), su salario y los años que lleva trabajando (con el alias annos_trab).  Este cursor no tiene nombre porque no se define en la sección Declarativa del bloque PL/SQL.</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El registro reg_datos_emp se declara en forma implícita y sus nombres de sus campos serán los de las columnas y expresiones que se seleccionan en el cursor al que se hace referencia. Esto significa que los campos del registro reg_datos_emp serán: id_emp, salary y annos_trab.</a:t>
            </a:r>
          </a:p>
          <a:p>
            <a:pPr marL="0" indent="0" algn="just" eaLnBrk="1" hangingPunct="1">
              <a:lnSpc>
                <a:spcPct val="90000"/>
              </a:lnSpc>
              <a:spcBef>
                <a:spcPct val="0"/>
              </a:spcBef>
              <a:buNone/>
            </a:pPr>
            <a:r>
              <a:rPr lang="es-MX" sz="1200" b="0" dirty="0">
                <a:latin typeface="Calibri" panose="020F0502020204030204" pitchFamily="34" charset="0"/>
                <a:cs typeface="Arial" pitchFamily="34" charset="0"/>
              </a:rPr>
              <a:t>Cada fila del Set Activo del cursor será leída en cada iteración del LOOP y si el empleado cumple con la condición de llevar 18 o más años trabajando en la empresa, se realizará el cálculo de la bonificación por años y se le sumará a su salario.</a:t>
            </a:r>
          </a:p>
        </p:txBody>
      </p:sp>
    </p:spTree>
    <p:extLst>
      <p:ext uri="{BB962C8B-B14F-4D97-AF65-F5344CB8AC3E}">
        <p14:creationId xmlns:p14="http://schemas.microsoft.com/office/powerpoint/2010/main" val="2718327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Cursor con Parámetro</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A un cursor definido en la sección Declarativa de un bloque PL/SQL se le pueden pasar parámetros para obtener diferente filas según el valor del o los parámetros que se ingresan al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La definición del parámetro considera su nombre y su tipo de dato asociado. No se define la longitud.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Esto significa que se puede abrir y cerrar un cursor explícito varias veces en un bloque, retornando un Set Activo diferente en cada ocasión.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Para cada ejecución, el cursor se debe haber cerrado con anterioridad para poder ser abierto nuevamente con un nuevo conjunto de parámetros.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Cada parámetro formal en la declaración del cursor debe tener su valor correspondiente cuando se abre el cursor. Los valores de los parámetros pasan al cursor cuando se abre y la consulta es ejecutada.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Es particularmente útil cuando el mismo cursor es referenciado en forma repetida en el bloque PL/SQL pero con valores diferentes.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 identificador PL/SQL para el cursor declarado.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p_nombre_parámetro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 un parámetro. Las buenas prácticas recomiendan que el nombre de parámetro debería con la letra p seguida del nombre.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tipo_dato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tipo de dato escalar del parámetro.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sentencia_select</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la sentencia SQL que debe ser procesada y cuyo resultado será el Set Activo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valor_parámetro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valor que se le asigna al parámetro definido en el cursor.</a:t>
            </a:r>
          </a:p>
        </p:txBody>
      </p:sp>
    </p:spTree>
    <p:extLst>
      <p:ext uri="{BB962C8B-B14F-4D97-AF65-F5344CB8AC3E}">
        <p14:creationId xmlns:p14="http://schemas.microsoft.com/office/powerpoint/2010/main" val="406734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Cursor con Parámetro</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bloque PL/SQL del ejemplo, se define el  cursor cur_empleados que obtendrá la identificación de del empleado (con el alias id_emp), salario y los años que lleva trabajando (con el alias annos_trab)  de los empleados que trabajen en el departamento que se ingrese como parámetro al cursor. El parámetro definido en el cursor es p_id_depto de tipo numérico.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La primera vez que se abra el cursor obtendrá la información de los empleados que trabajan en el departamento 30 ya que este es el valor de la variable BIND :b_id_depto_30 que se asigna al parámetro del cursor. Cada fila del Set Activo del cursor será leída en cada iteración del LOOP y si el empleado cumple con la condición de llevar 18 o más años trabajando en la empresa, se realizará el cálculo de la bonificación por años y se le sumará a su salario.</a:t>
            </a:r>
          </a:p>
        </p:txBody>
      </p:sp>
    </p:spTree>
    <p:extLst>
      <p:ext uri="{BB962C8B-B14F-4D97-AF65-F5344CB8AC3E}">
        <p14:creationId xmlns:p14="http://schemas.microsoft.com/office/powerpoint/2010/main" val="2125306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1749972" y="1604513"/>
            <a:ext cx="7138603" cy="3774287"/>
          </a:xfrm>
          <a:prstGeom prst="rect">
            <a:avLst/>
          </a:prstGeom>
        </p:spPr>
        <p:txBody>
          <a:bodyPr spcFirstLastPara="1" wrap="square" lIns="91425" tIns="45700" rIns="91425" bIns="45700" anchor="b" anchorCtr="0">
            <a:noAutofit/>
          </a:bodyPr>
          <a:lstStyle/>
          <a:p>
            <a:pPr lvl="0"/>
            <a:r>
              <a:rPr lang="es-CL" sz="5800" b="1" dirty="0"/>
              <a:t>Incorporando Complejidad </a:t>
            </a:r>
            <a:br>
              <a:rPr lang="es-CL" sz="5800" b="1" dirty="0"/>
            </a:br>
            <a:r>
              <a:rPr lang="es-CL" sz="5800" b="1" dirty="0"/>
              <a:t>al uso de </a:t>
            </a:r>
            <a:br>
              <a:rPr lang="es-CL" sz="5800" b="1" dirty="0"/>
            </a:br>
            <a:r>
              <a:rPr lang="es-CL" sz="5800" b="1" dirty="0"/>
              <a:t>Cursores Explícitos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Cursor con Parámetro</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374006" y="1150642"/>
            <a:ext cx="2124000" cy="205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Para cada ejecución, el cursor se debe cerrar antes para poder abrirlo nuevamente con un nuevo conjunto de parámetros</a:t>
            </a:r>
            <a:endParaRPr lang="es-CL" sz="1800" b="1" kern="1200" dirty="0">
              <a:solidFill>
                <a:srgbClr val="FFFFFF"/>
              </a:solidFill>
              <a:latin typeface="Calibri"/>
              <a:cs typeface="Arial" panose="020B0604020202020204" pitchFamily="34" charset="0"/>
            </a:endParaRP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13160" y="1150642"/>
            <a:ext cx="2124000" cy="205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A cada parámetro del cursor se le debe asignar su correspondiente valor cuando se abre el cursor</a:t>
            </a: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879611" y="1150642"/>
            <a:ext cx="2124000" cy="205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Los valores de los parámetros pasan al cursor cuando éste se abre y la consulta es ejecutada</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03265" y="1150642"/>
            <a:ext cx="2124000" cy="205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Permite abrir y cerrar un cursor varias veces en un bloque PL/SQL, retornando un Set Activo diferente en cada ocasión</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34304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3743846"/>
            <a:ext cx="7030116" cy="22661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CURSOR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a:t>
            </a:r>
            <a:r>
              <a:rPr lang="en-US" sz="1600" b="1" i="1" dirty="0">
                <a:latin typeface="Calibri" panose="020F0502020204030204" pitchFamily="34" charset="0"/>
                <a:cs typeface="Calibri" panose="020F0502020204030204" pitchFamily="34" charset="0"/>
              </a:rPr>
              <a:t>p_nombre_parámetro tipo_dato</a:t>
            </a:r>
            <a:r>
              <a:rPr lang="en-US" sz="1600" b="1" dirty="0">
                <a:latin typeface="Calibri" panose="020F0502020204030204" pitchFamily="34" charset="0"/>
                <a:cs typeface="Calibri" panose="020F0502020204030204" pitchFamily="34" charset="0"/>
              </a:rPr>
              <a:t>, ...)] IS</a:t>
            </a:r>
          </a:p>
          <a:p>
            <a:pPr>
              <a:defRPr/>
            </a:pP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sentencia_select</a:t>
            </a:r>
            <a:r>
              <a:rPr lang="en-US" sz="1600" b="1"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BEGIN</a:t>
            </a:r>
          </a:p>
          <a:p>
            <a:pPr eaLnBrk="0" hangingPunct="0">
              <a:lnSpc>
                <a:spcPct val="125000"/>
              </a:lnSpc>
              <a:defRPr/>
            </a:pPr>
            <a:r>
              <a:rPr lang="en-US" sz="1600" b="1" dirty="0">
                <a:latin typeface="Calibri" panose="020F0502020204030204" pitchFamily="34" charset="0"/>
                <a:cs typeface="Calibri" panose="020F0502020204030204" pitchFamily="34" charset="0"/>
              </a:rPr>
              <a:t>      OPEN  </a:t>
            </a:r>
            <a:r>
              <a:rPr lang="en-US" sz="1600" b="1" i="1" dirty="0">
                <a:latin typeface="Calibri" panose="020F0502020204030204" pitchFamily="34" charset="0"/>
                <a:cs typeface="Calibri" panose="020F0502020204030204" pitchFamily="34" charset="0"/>
              </a:rPr>
              <a:t>nombre_cursor(valor_parámetro</a:t>
            </a:r>
            <a:r>
              <a:rPr lang="en-US" sz="1600" b="1" dirty="0">
                <a:latin typeface="Calibri" panose="020F0502020204030204" pitchFamily="34" charset="0"/>
                <a:cs typeface="Calibri" panose="020F0502020204030204" pitchFamily="34" charset="0"/>
              </a:rPr>
              <a:t>,.....) ;</a:t>
            </a:r>
          </a:p>
          <a:p>
            <a:pPr eaLnBrk="0" hangingPunct="0">
              <a:lnSpc>
                <a:spcPct val="125000"/>
              </a:lnSpc>
              <a:defRPr/>
            </a:pPr>
            <a:r>
              <a:rPr lang="en-US" sz="1600" b="1" dirty="0">
                <a:latin typeface="Calibri" panose="020F0502020204030204" pitchFamily="34" charset="0"/>
                <a:cs typeface="Calibri" panose="020F0502020204030204" pitchFamily="34" charset="0"/>
              </a:rPr>
              <a:t>      /* Si se usa FOR LOOP debería ser como se muestra a continuación*/</a:t>
            </a:r>
          </a:p>
          <a:p>
            <a:pPr eaLnBrk="0" hangingPunct="0">
              <a:lnSpc>
                <a:spcPct val="125000"/>
              </a:lnSpc>
              <a:defRPr/>
            </a:pPr>
            <a:r>
              <a:rPr lang="en-US" sz="1600" b="1" dirty="0">
                <a:latin typeface="Calibri" panose="020F0502020204030204" pitchFamily="34" charset="0"/>
                <a:cs typeface="Calibri" panose="020F0502020204030204" pitchFamily="34" charset="0"/>
              </a:rPr>
              <a:t>     FOR </a:t>
            </a:r>
            <a:r>
              <a:rPr lang="en-US" sz="1600" b="1" i="1" dirty="0">
                <a:latin typeface="Calibri" panose="020F0502020204030204" pitchFamily="34" charset="0"/>
                <a:cs typeface="Calibri" panose="020F0502020204030204" pitchFamily="34" charset="0"/>
              </a:rPr>
              <a:t>nombre_registro</a:t>
            </a:r>
            <a:r>
              <a:rPr lang="en-US" sz="1600" b="1" dirty="0">
                <a:latin typeface="Calibri" panose="020F0502020204030204" pitchFamily="34" charset="0"/>
                <a:cs typeface="Calibri" panose="020F0502020204030204" pitchFamily="34" charset="0"/>
              </a:rPr>
              <a:t> IN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a:t>
            </a:r>
            <a:r>
              <a:rPr lang="en-US" sz="1600" b="1" i="1" dirty="0">
                <a:latin typeface="Calibri" panose="020F0502020204030204" pitchFamily="34" charset="0"/>
                <a:cs typeface="Calibri" panose="020F0502020204030204" pitchFamily="34" charset="0"/>
              </a:rPr>
              <a:t>valor_parámetro</a:t>
            </a:r>
            <a:r>
              <a:rPr lang="en-US" sz="1600" b="1" dirty="0">
                <a:latin typeface="Calibri" panose="020F0502020204030204" pitchFamily="34" charset="0"/>
                <a:cs typeface="Calibri" panose="020F0502020204030204" pitchFamily="34" charset="0"/>
              </a:rPr>
              <a:t>,.....) LOOP</a:t>
            </a:r>
          </a:p>
          <a:p>
            <a:pPr eaLnBrk="0" hangingPunct="0">
              <a:lnSpc>
                <a:spcPct val="125000"/>
              </a:lnSpc>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19974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Cursor con Parámetro</a:t>
            </a: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11612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5" name="Text Box 5">
            <a:extLst>
              <a:ext uri="{FF2B5EF4-FFF2-40B4-BE49-F238E27FC236}">
                <a16:creationId xmlns:a16="http://schemas.microsoft.com/office/drawing/2014/main" id="{77655D64-42C2-48CE-933B-E163B95357E1}"/>
              </a:ext>
            </a:extLst>
          </p:cNvPr>
          <p:cNvSpPr txBox="1">
            <a:spLocks noChangeArrowheads="1"/>
          </p:cNvSpPr>
          <p:nvPr/>
        </p:nvSpPr>
        <p:spPr bwMode="auto">
          <a:xfrm>
            <a:off x="621583" y="1409713"/>
            <a:ext cx="8071480" cy="52937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VAR </a:t>
            </a:r>
            <a:r>
              <a:rPr lang="es-MX" b="1" kern="1200" dirty="0">
                <a:solidFill>
                  <a:srgbClr val="C00000"/>
                </a:solidFill>
                <a:latin typeface="Calibri" panose="020F0502020204030204" pitchFamily="34" charset="0"/>
                <a:cs typeface="Calibri" panose="020F0502020204030204" pitchFamily="34" charset="0"/>
              </a:rPr>
              <a:t>b_id_depto</a:t>
            </a:r>
            <a:r>
              <a:rPr lang="es-MX" b="1" kern="1200" dirty="0">
                <a:latin typeface="Calibri" panose="020F0502020204030204" pitchFamily="34" charset="0"/>
                <a:cs typeface="Calibri" panose="020F0502020204030204" pitchFamily="34" charset="0"/>
              </a:rPr>
              <a:t>_30 NUMBER</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VAR </a:t>
            </a:r>
            <a:r>
              <a:rPr lang="es-MX" b="1" kern="1200" dirty="0">
                <a:solidFill>
                  <a:srgbClr val="C00000"/>
                </a:solidFill>
                <a:latin typeface="Calibri" panose="020F0502020204030204" pitchFamily="34" charset="0"/>
                <a:cs typeface="Calibri" panose="020F0502020204030204" pitchFamily="34" charset="0"/>
              </a:rPr>
              <a:t>b_id_depto</a:t>
            </a:r>
            <a:r>
              <a:rPr lang="es-MX" b="1" kern="1200" dirty="0">
                <a:latin typeface="Calibri" panose="020F0502020204030204" pitchFamily="34" charset="0"/>
                <a:cs typeface="Calibri" panose="020F0502020204030204" pitchFamily="34" charset="0"/>
              </a:rPr>
              <a:t>_40 NUMBER</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EXEC </a:t>
            </a:r>
            <a:r>
              <a:rPr lang="es-MX" b="1" kern="1200" dirty="0">
                <a:solidFill>
                  <a:srgbClr val="C00000"/>
                </a:solidFill>
                <a:latin typeface="Calibri" panose="020F0502020204030204" pitchFamily="34" charset="0"/>
                <a:cs typeface="Calibri" panose="020F0502020204030204" pitchFamily="34" charset="0"/>
              </a:rPr>
              <a:t>:b_id_depto</a:t>
            </a:r>
            <a:r>
              <a:rPr lang="es-MX" b="1" kern="1200" dirty="0">
                <a:latin typeface="Calibri" panose="020F0502020204030204" pitchFamily="34" charset="0"/>
                <a:cs typeface="Calibri" panose="020F0502020204030204" pitchFamily="34" charset="0"/>
              </a:rPr>
              <a:t>_30:=30</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EXEC </a:t>
            </a:r>
            <a:r>
              <a:rPr lang="es-MX" b="1" kern="1200" dirty="0">
                <a:solidFill>
                  <a:srgbClr val="C00000"/>
                </a:solidFill>
                <a:latin typeface="Calibri" panose="020F0502020204030204" pitchFamily="34" charset="0"/>
                <a:cs typeface="Calibri" panose="020F0502020204030204" pitchFamily="34" charset="0"/>
              </a:rPr>
              <a:t>:b_id_depto</a:t>
            </a:r>
            <a:r>
              <a:rPr lang="es-MX" b="1" kern="1200" dirty="0">
                <a:latin typeface="Calibri" panose="020F0502020204030204" pitchFamily="34" charset="0"/>
                <a:cs typeface="Calibri" panose="020F0502020204030204" pitchFamily="34" charset="0"/>
              </a:rPr>
              <a:t>_40:=40</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DECLARE </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CURSOR cur_empleados(</a:t>
            </a:r>
            <a:r>
              <a:rPr lang="es-MX" b="1" kern="1200" dirty="0">
                <a:solidFill>
                  <a:srgbClr val="C00000"/>
                </a:solidFill>
                <a:latin typeface="Calibri" panose="020F0502020204030204" pitchFamily="34" charset="0"/>
                <a:cs typeface="Calibri" panose="020F0502020204030204" pitchFamily="34" charset="0"/>
              </a:rPr>
              <a:t>p_id_depto NUMBER</a:t>
            </a:r>
            <a:r>
              <a:rPr lang="es-MX" b="1" kern="1200" dirty="0">
                <a:latin typeface="Calibri" panose="020F0502020204030204" pitchFamily="34" charset="0"/>
                <a:cs typeface="Calibri" panose="020F0502020204030204" pitchFamily="34" charset="0"/>
              </a:rPr>
              <a:t>) IS</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SELECT e.employee_id id_emp, e.salary, </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ROUND(MONTHS_BETWEEN(SYSDATE,e.hire_date)/12) annos_trab</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FROM employees e</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WHERE department_id=</a:t>
            </a:r>
            <a:r>
              <a:rPr lang="es-MX" b="1" kern="1200" dirty="0" err="1">
                <a:solidFill>
                  <a:srgbClr val="C00000"/>
                </a:solidFill>
                <a:latin typeface="Calibri" panose="020F0502020204030204" pitchFamily="34" charset="0"/>
                <a:cs typeface="Calibri" panose="020F0502020204030204" pitchFamily="34" charset="0"/>
              </a:rPr>
              <a:t>p_id_depto</a:t>
            </a:r>
            <a:endParaRPr lang="es-MX" b="1" kern="1200" dirty="0">
              <a:solidFill>
                <a:srgbClr val="C00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AND </a:t>
            </a:r>
            <a:r>
              <a:rPr lang="es-MX" b="1" kern="1200" dirty="0">
                <a:latin typeface="Calibri" panose="020F0502020204030204" pitchFamily="34" charset="0"/>
                <a:cs typeface="Calibri" panose="020F0502020204030204" pitchFamily="34" charset="0"/>
              </a:rPr>
              <a:t>ROUND(MONTHS_BETWEEN(</a:t>
            </a:r>
            <a:r>
              <a:rPr lang="es-MX" b="1" kern="1200" dirty="0" err="1">
                <a:latin typeface="Calibri" panose="020F0502020204030204" pitchFamily="34" charset="0"/>
                <a:cs typeface="Calibri" panose="020F0502020204030204" pitchFamily="34" charset="0"/>
              </a:rPr>
              <a:t>SYSDATE,e.hire_date</a:t>
            </a:r>
            <a:r>
              <a:rPr lang="es-MX" b="1" kern="1200" dirty="0">
                <a:latin typeface="Calibri" panose="020F0502020204030204" pitchFamily="34" charset="0"/>
                <a:cs typeface="Calibri" panose="020F0502020204030204" pitchFamily="34" charset="0"/>
              </a:rPr>
              <a:t>)/12)  &gt;= 18</a:t>
            </a:r>
            <a:endParaRPr lang="es-MX" b="1" kern="1200" dirty="0">
              <a:solidFill>
                <a:srgbClr val="C00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ORDER BY e.employee_id;</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v_bonif_annos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BEGIN</a:t>
            </a:r>
          </a:p>
          <a:p>
            <a:pPr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latin typeface="Calibri" panose="020F0502020204030204" pitchFamily="34" charset="0"/>
                <a:cs typeface="Calibri" panose="020F0502020204030204" pitchFamily="34" charset="0"/>
              </a:rPr>
              <a:t> /* Se abre el cursor para obtener la información de los empleados que trabajan en el departamento 30 */</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0000DE"/>
                </a:solidFill>
                <a:latin typeface="Calibri" panose="020F0502020204030204" pitchFamily="34" charset="0"/>
                <a:ea typeface="+mn-ea"/>
                <a:cs typeface="Calibri" panose="020F0502020204030204" pitchFamily="34" charset="0"/>
              </a:rPr>
              <a:t>FOR reg_datos_emp IN cur_empleados(</a:t>
            </a:r>
            <a:r>
              <a:rPr lang="es-MX" b="1" kern="1200" dirty="0">
                <a:solidFill>
                  <a:srgbClr val="C00000"/>
                </a:solidFill>
                <a:latin typeface="Calibri" panose="020F0502020204030204" pitchFamily="34" charset="0"/>
                <a:ea typeface="+mn-ea"/>
                <a:cs typeface="Calibri" panose="020F0502020204030204" pitchFamily="34" charset="0"/>
              </a:rPr>
              <a:t>:b_id_depto_30</a:t>
            </a:r>
            <a:r>
              <a:rPr lang="es-MX" b="1" kern="1200" dirty="0">
                <a:solidFill>
                  <a:srgbClr val="0000DE"/>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a:solidFill>
                  <a:schemeClr val="tx1"/>
                </a:solidFill>
                <a:latin typeface="Calibri" panose="020F0502020204030204" pitchFamily="34" charset="0"/>
                <a:ea typeface="+mn-ea"/>
                <a:cs typeface="Calibri" panose="020F0502020204030204" pitchFamily="34" charset="0"/>
              </a:rPr>
              <a:t>/* Calcula bonificación por años trabajados de los empleados que trabajan en el departamento 30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SELECT ROUND(reg_datos_emp.salary*(porc_bonif/100))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INTO v_bonif_annos</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FROM </a:t>
            </a:r>
            <a:r>
              <a:rPr lang="es-MX" b="1" kern="1200" dirty="0" err="1">
                <a:solidFill>
                  <a:srgbClr val="0000DE"/>
                </a:solidFill>
                <a:latin typeface="Calibri" panose="020F0502020204030204" pitchFamily="34" charset="0"/>
                <a:ea typeface="+mn-ea"/>
                <a:cs typeface="Calibri" panose="020F0502020204030204" pitchFamily="34" charset="0"/>
              </a:rPr>
              <a:t>tramo_bonif_annos_trab</a:t>
            </a:r>
            <a:endParaRPr lang="es-MX" b="1" kern="1200" dirty="0">
              <a:solidFill>
                <a:srgbClr val="0000DE"/>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WHERE reg_datos_emp.annos_trab BETWEEN rango_ini AND rango_fin;</a:t>
            </a:r>
          </a:p>
          <a:p>
            <a:pPr fontAlgn="base">
              <a:spcBef>
                <a:spcPct val="0"/>
              </a:spcBef>
              <a:spcAft>
                <a:spcPct val="0"/>
              </a:spcAft>
              <a:buClrTx/>
              <a:defRPr/>
            </a:pPr>
            <a:endParaRPr lang="es-MX" b="1" kern="1200" dirty="0">
              <a:solidFill>
                <a:srgbClr val="C00000"/>
              </a:solidFill>
              <a:latin typeface="Calibri" panose="020F0502020204030204" pitchFamily="34" charset="0"/>
              <a:cs typeface="Calibri" panose="020F0502020204030204" pitchFamily="34" charset="0"/>
            </a:endParaRPr>
          </a:p>
          <a:p>
            <a:pPr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endParaRPr lang="es-MX" sz="1500" b="1" kern="1200"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9649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Cursor con Parámetro</a:t>
            </a:r>
          </a:p>
        </p:txBody>
      </p:sp>
      <p:sp>
        <p:nvSpPr>
          <p:cNvPr id="5" name="Text Box 5">
            <a:extLst>
              <a:ext uri="{FF2B5EF4-FFF2-40B4-BE49-F238E27FC236}">
                <a16:creationId xmlns:a16="http://schemas.microsoft.com/office/drawing/2014/main" id="{E91DBC12-68EA-48CB-97EF-964A79A261A8}"/>
              </a:ext>
            </a:extLst>
          </p:cNvPr>
          <p:cNvSpPr txBox="1">
            <a:spLocks noChangeArrowheads="1"/>
          </p:cNvSpPr>
          <p:nvPr/>
        </p:nvSpPr>
        <p:spPr bwMode="auto">
          <a:xfrm>
            <a:off x="684213" y="1171719"/>
            <a:ext cx="7983797" cy="47705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--Se actualiza el salario si el empleado tiene 18 o más años trabajando</a:t>
            </a: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SET salary= </a:t>
            </a:r>
            <a:r>
              <a:rPr lang="es-MX" b="1" kern="1200" dirty="0" err="1">
                <a:solidFill>
                  <a:srgbClr val="0000DE"/>
                </a:solidFill>
                <a:latin typeface="Calibri" panose="020F0502020204030204" pitchFamily="34" charset="0"/>
                <a:cs typeface="Calibri" panose="020F0502020204030204" pitchFamily="34" charset="0"/>
              </a:rPr>
              <a:t>reg_datos_emp.salary+v_bonif_annos</a:t>
            </a:r>
            <a:endParaRPr lang="es-MX" b="1" kern="1200" dirty="0">
              <a:solidFill>
                <a:srgbClr val="0000DE"/>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WHERE employee_id=reg_datos_emp.id_emp;    </a:t>
            </a: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COMMIT;</a:t>
            </a:r>
            <a:endParaRPr lang="es-MX" b="1" kern="1200" dirty="0">
              <a:solidFill>
                <a:srgbClr val="0000DE"/>
              </a:solidFill>
              <a:latin typeface="Calibri" panose="020F0502020204030204" pitchFamily="34" charset="0"/>
              <a:cs typeface="Calibri" panose="020F0502020204030204" pitchFamily="34" charset="0"/>
            </a:endParaRPr>
          </a:p>
          <a:p>
            <a:pPr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 Se abre el cursor para obtener la información de los empleados que trabajan en el departamento 40 */</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a:t>
            </a:r>
            <a:r>
              <a:rPr lang="es-MX" b="1" kern="1200" dirty="0">
                <a:solidFill>
                  <a:srgbClr val="008000"/>
                </a:solidFill>
                <a:latin typeface="Calibri" panose="020F0502020204030204" pitchFamily="34" charset="0"/>
                <a:cs typeface="Calibri" panose="020F0502020204030204" pitchFamily="34" charset="0"/>
              </a:rPr>
              <a:t>FOR reg_datos_emp IN cur_empleados(</a:t>
            </a:r>
            <a:r>
              <a:rPr lang="es-MX" b="1" kern="1200" dirty="0">
                <a:solidFill>
                  <a:srgbClr val="C00000"/>
                </a:solidFill>
                <a:latin typeface="Calibri" panose="020F0502020204030204" pitchFamily="34" charset="0"/>
                <a:cs typeface="Calibri" panose="020F0502020204030204" pitchFamily="34" charset="0"/>
              </a:rPr>
              <a:t>:b_id_depto_40</a:t>
            </a:r>
            <a:r>
              <a:rPr lang="es-MX" b="1" kern="1200" dirty="0">
                <a:solidFill>
                  <a:srgbClr val="008000"/>
                </a:solidFill>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LOOP</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Calcula bonificación por años trabajados de los empleados que trabajan en el departamento 40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SELECT ROUND(reg_datos_emp.salary*(porc_bonif/100))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INTO v_bonif_annos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FROM </a:t>
            </a:r>
            <a:r>
              <a:rPr lang="es-MX" b="1" kern="1200" dirty="0" err="1">
                <a:solidFill>
                  <a:srgbClr val="008000"/>
                </a:solidFill>
                <a:latin typeface="Calibri" panose="020F0502020204030204" pitchFamily="34" charset="0"/>
                <a:cs typeface="Calibri" panose="020F0502020204030204" pitchFamily="34" charset="0"/>
              </a:rPr>
              <a:t>tramo_bonif_annos_trab</a:t>
            </a:r>
            <a:endParaRPr lang="es-MX" b="1" kern="1200" dirty="0">
              <a:solidFill>
                <a:srgbClr val="008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WHERE reg_datos_emp.annos_trab BETWEEN rango_ini AND rango_fin;</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--Se actualiza el salario si el empleado tiene 18 o más años trabajando</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SET salary= reg_datos_emp.salary + v_bonif_annos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WHERE employee_id=reg_datos_emp.id_emp;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b="1" kern="1200" dirty="0">
                <a:solidFill>
                  <a:srgbClr val="0000DE"/>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COMMIT;</a:t>
            </a:r>
            <a:endParaRPr lang="es-MX"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END; </a:t>
            </a:r>
          </a:p>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40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9464" y="200199"/>
            <a:ext cx="4385556" cy="813000"/>
          </a:xfrm>
        </p:spPr>
        <p:txBody>
          <a:bodyPr/>
          <a:lstStyle/>
          <a:p>
            <a:pPr lvl="0" defTabSz="457200">
              <a:defRPr/>
            </a:pPr>
            <a:r>
              <a:rPr lang="es-MX" sz="2800" b="1" dirty="0">
                <a:solidFill>
                  <a:prstClr val="white"/>
                </a:solidFill>
                <a:latin typeface="Calibri"/>
              </a:rPr>
              <a:t>Trabajar simultáneamente </a:t>
            </a:r>
            <a:br>
              <a:rPr lang="es-MX" sz="2800" b="1" dirty="0">
                <a:solidFill>
                  <a:prstClr val="white"/>
                </a:solidFill>
                <a:latin typeface="Calibri"/>
              </a:rPr>
            </a:br>
            <a:r>
              <a:rPr lang="es-MX" sz="2800" b="1" dirty="0">
                <a:solidFill>
                  <a:prstClr val="white"/>
                </a:solidFill>
                <a:latin typeface="Calibri"/>
              </a:rPr>
              <a:t>con más de un Cursor</a:t>
            </a:r>
            <a:endParaRPr lang="es-CL" sz="2800" b="1" dirty="0">
              <a:solidFill>
                <a:prstClr val="white"/>
              </a:solidFill>
              <a:latin typeface="Calibri"/>
            </a:endParaRP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387999" y="1072739"/>
            <a:ext cx="2124000" cy="183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CL" sz="1800" b="1" kern="1200" dirty="0">
                <a:solidFill>
                  <a:srgbClr val="FFFFFF"/>
                </a:solidFill>
                <a:latin typeface="Calibri"/>
                <a:cs typeface="Arial" panose="020B0604020202020204" pitchFamily="34" charset="0"/>
              </a:rPr>
              <a:t>Es necesario cuando el proceso debe generar información detalla y resumida de la información que se procesó</a:t>
            </a: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42918" y="1072739"/>
            <a:ext cx="2124000" cy="183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Primero se debe abrir el cursor principal cuyos valores servirán como parámetros al siguiente cursor</a:t>
            </a:r>
            <a:endParaRPr lang="es-CL" sz="1800" b="1" kern="1200" dirty="0">
              <a:solidFill>
                <a:srgbClr val="FFFFFF"/>
              </a:solidFill>
              <a:latin typeface="Calibri"/>
              <a:cs typeface="Arial" panose="020B0604020202020204" pitchFamily="34" charset="0"/>
            </a:endParaRP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909369" y="1072739"/>
            <a:ext cx="2124000" cy="1836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manejan con loops anidados utilizando cualquiera de las estructuras de iteración</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17252" y="1072739"/>
            <a:ext cx="2124000" cy="1836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Es necesario cuando alguno de los valores recuperados del cursor principal se requiere en otro cursor</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296286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6" name="Text Box 5">
            <a:extLst>
              <a:ext uri="{FF2B5EF4-FFF2-40B4-BE49-F238E27FC236}">
                <a16:creationId xmlns:a16="http://schemas.microsoft.com/office/drawing/2014/main" id="{64D7B7B3-81D1-40E3-92F4-1AABD1A7CFCD}"/>
              </a:ext>
            </a:extLst>
          </p:cNvPr>
          <p:cNvSpPr txBox="1">
            <a:spLocks noChangeArrowheads="1"/>
          </p:cNvSpPr>
          <p:nvPr/>
        </p:nvSpPr>
        <p:spPr bwMode="auto">
          <a:xfrm>
            <a:off x="1259463" y="3230280"/>
            <a:ext cx="7030116" cy="348345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500" b="1" dirty="0">
                <a:latin typeface="Calibri" panose="020F0502020204030204" pitchFamily="34" charset="0"/>
                <a:cs typeface="Calibri" panose="020F0502020204030204" pitchFamily="34" charset="0"/>
              </a:rPr>
              <a:t>DECLARE</a:t>
            </a:r>
          </a:p>
          <a:p>
            <a:pPr>
              <a:defRPr/>
            </a:pPr>
            <a:r>
              <a:rPr lang="en-US" sz="1500" b="1" dirty="0">
                <a:latin typeface="Calibri" panose="020F0502020204030204" pitchFamily="34" charset="0"/>
                <a:cs typeface="Calibri" panose="020F0502020204030204" pitchFamily="34" charset="0"/>
              </a:rPr>
              <a:t>      CURSOR </a:t>
            </a:r>
            <a:r>
              <a:rPr lang="en-US" sz="1500" b="1" i="1" dirty="0">
                <a:latin typeface="Calibri" panose="020F0502020204030204" pitchFamily="34" charset="0"/>
                <a:cs typeface="Calibri" panose="020F0502020204030204" pitchFamily="34" charset="0"/>
              </a:rPr>
              <a:t>nombre_cursor1 </a:t>
            </a:r>
            <a:r>
              <a:rPr lang="en-US" sz="1500" b="1" dirty="0">
                <a:latin typeface="Calibri" panose="020F0502020204030204" pitchFamily="34" charset="0"/>
                <a:cs typeface="Calibri" panose="020F0502020204030204" pitchFamily="34" charset="0"/>
              </a:rPr>
              <a:t>IS</a:t>
            </a:r>
          </a:p>
          <a:p>
            <a:pPr>
              <a:defRPr/>
            </a:pPr>
            <a:r>
              <a:rPr lang="en-US" sz="1500" b="1" dirty="0">
                <a:latin typeface="Calibri" panose="020F0502020204030204" pitchFamily="34" charset="0"/>
                <a:cs typeface="Calibri" panose="020F0502020204030204" pitchFamily="34" charset="0"/>
              </a:rPr>
              <a:t>                       </a:t>
            </a:r>
            <a:r>
              <a:rPr lang="en-US" sz="1500" b="1" i="1" dirty="0">
                <a:latin typeface="Calibri" panose="020F0502020204030204" pitchFamily="34" charset="0"/>
                <a:cs typeface="Calibri" panose="020F0502020204030204" pitchFamily="34" charset="0"/>
              </a:rPr>
              <a:t>sentencia_select1</a:t>
            </a:r>
            <a:r>
              <a:rPr lang="en-US" sz="1500" b="1" dirty="0">
                <a:latin typeface="Calibri" panose="020F0502020204030204" pitchFamily="34" charset="0"/>
                <a:cs typeface="Calibri" panose="020F0502020204030204" pitchFamily="34" charset="0"/>
              </a:rPr>
              <a:t>;</a:t>
            </a:r>
          </a:p>
          <a:p>
            <a:pPr>
              <a:defRPr/>
            </a:pPr>
            <a:r>
              <a:rPr lang="en-US" sz="1500" b="1" dirty="0">
                <a:latin typeface="Calibri" panose="020F0502020204030204" pitchFamily="34" charset="0"/>
                <a:cs typeface="Calibri" panose="020F0502020204030204" pitchFamily="34" charset="0"/>
              </a:rPr>
              <a:t>       CURSOR </a:t>
            </a:r>
            <a:r>
              <a:rPr lang="en-US" sz="1500" b="1" i="1" dirty="0">
                <a:latin typeface="Calibri" panose="020F0502020204030204" pitchFamily="34" charset="0"/>
                <a:cs typeface="Calibri" panose="020F0502020204030204" pitchFamily="34" charset="0"/>
              </a:rPr>
              <a:t>nombre_cursor2</a:t>
            </a:r>
            <a:r>
              <a:rPr lang="en-US" sz="1500" b="1" dirty="0">
                <a:latin typeface="Calibri" panose="020F0502020204030204" pitchFamily="34" charset="0"/>
                <a:cs typeface="Calibri" panose="020F0502020204030204" pitchFamily="34" charset="0"/>
              </a:rPr>
              <a:t>[(</a:t>
            </a:r>
            <a:r>
              <a:rPr lang="en-US" sz="1500" b="1" i="1" dirty="0">
                <a:latin typeface="Calibri" panose="020F0502020204030204" pitchFamily="34" charset="0"/>
                <a:cs typeface="Calibri" panose="020F0502020204030204" pitchFamily="34" charset="0"/>
              </a:rPr>
              <a:t>p_nombre_parámetro tipo_dato</a:t>
            </a:r>
            <a:r>
              <a:rPr lang="en-US" sz="1500" b="1" dirty="0">
                <a:latin typeface="Calibri" panose="020F0502020204030204" pitchFamily="34" charset="0"/>
                <a:cs typeface="Calibri" panose="020F0502020204030204" pitchFamily="34" charset="0"/>
              </a:rPr>
              <a:t>, ...)] IS</a:t>
            </a:r>
          </a:p>
          <a:p>
            <a:pPr>
              <a:defRPr/>
            </a:pPr>
            <a:r>
              <a:rPr lang="en-US" sz="1500" b="1" dirty="0">
                <a:latin typeface="Calibri" panose="020F0502020204030204" pitchFamily="34" charset="0"/>
                <a:cs typeface="Calibri" panose="020F0502020204030204" pitchFamily="34" charset="0"/>
              </a:rPr>
              <a:t>                       </a:t>
            </a:r>
            <a:r>
              <a:rPr lang="en-US" sz="1500" b="1" i="1" dirty="0">
                <a:latin typeface="Calibri" panose="020F0502020204030204" pitchFamily="34" charset="0"/>
                <a:cs typeface="Calibri" panose="020F0502020204030204" pitchFamily="34" charset="0"/>
              </a:rPr>
              <a:t>sentencia_select2</a:t>
            </a:r>
            <a:r>
              <a:rPr lang="en-US" sz="1500" b="1"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n-US" sz="15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n-US" sz="1500" b="1" kern="1200" dirty="0">
                <a:latin typeface="Calibri" panose="020F0502020204030204" pitchFamily="34" charset="0"/>
                <a:cs typeface="Calibri" panose="020F0502020204030204" pitchFamily="34" charset="0"/>
              </a:rPr>
              <a:t>     OPEN </a:t>
            </a:r>
            <a:r>
              <a:rPr lang="en-US" sz="1500" b="1" i="1" dirty="0">
                <a:latin typeface="Calibri" panose="020F0502020204030204" pitchFamily="34" charset="0"/>
                <a:cs typeface="Calibri" panose="020F0502020204030204" pitchFamily="34" charset="0"/>
              </a:rPr>
              <a:t>nombre_cursor1;</a:t>
            </a:r>
            <a:r>
              <a:rPr lang="en-US" sz="15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n-US" sz="1500" b="1" kern="1200" dirty="0">
                <a:latin typeface="Calibri" panose="020F0502020204030204" pitchFamily="34" charset="0"/>
                <a:cs typeface="Calibri" panose="020F0502020204030204" pitchFamily="34" charset="0"/>
              </a:rPr>
              <a:t>      FECTH </a:t>
            </a:r>
            <a:r>
              <a:rPr lang="en-US" sz="1500" b="1" i="1" dirty="0">
                <a:latin typeface="Calibri" panose="020F0502020204030204" pitchFamily="34" charset="0"/>
                <a:cs typeface="Calibri" panose="020F0502020204030204" pitchFamily="34" charset="0"/>
              </a:rPr>
              <a:t>nombre_cursor1 </a:t>
            </a:r>
            <a:r>
              <a:rPr lang="en-US" sz="1500" b="1" dirty="0">
                <a:latin typeface="Calibri" panose="020F0502020204030204" pitchFamily="34" charset="0"/>
                <a:cs typeface="Calibri" panose="020F0502020204030204" pitchFamily="34" charset="0"/>
              </a:rPr>
              <a:t>INTO                      LOOP</a:t>
            </a:r>
            <a:endParaRPr lang="en-US" sz="1500" b="1" kern="1200" dirty="0">
              <a:latin typeface="Calibri" panose="020F0502020204030204" pitchFamily="34" charset="0"/>
              <a:cs typeface="Calibri" panose="020F0502020204030204" pitchFamily="34" charset="0"/>
            </a:endParaRPr>
          </a:p>
          <a:p>
            <a:pPr eaLnBrk="0" hangingPunct="0">
              <a:lnSpc>
                <a:spcPct val="125000"/>
              </a:lnSpc>
              <a:defRPr/>
            </a:pPr>
            <a:r>
              <a:rPr lang="en-US" sz="1500" b="1" dirty="0">
                <a:latin typeface="Calibri" panose="020F0502020204030204" pitchFamily="34" charset="0"/>
                <a:cs typeface="Calibri" panose="020F0502020204030204" pitchFamily="34" charset="0"/>
              </a:rPr>
              <a:t>                 OPEN  </a:t>
            </a:r>
            <a:r>
              <a:rPr lang="en-US" sz="1500" b="1" i="1" dirty="0">
                <a:latin typeface="Calibri" panose="020F0502020204030204" pitchFamily="34" charset="0"/>
                <a:cs typeface="Calibri" panose="020F0502020204030204" pitchFamily="34" charset="0"/>
              </a:rPr>
              <a:t>nombre_cursor2(valor_parámetro</a:t>
            </a:r>
            <a:r>
              <a:rPr lang="en-US" sz="1500" b="1" dirty="0">
                <a:latin typeface="Calibri" panose="020F0502020204030204" pitchFamily="34" charset="0"/>
                <a:cs typeface="Calibri" panose="020F0502020204030204" pitchFamily="34" charset="0"/>
              </a:rPr>
              <a:t>,.....) ;</a:t>
            </a:r>
          </a:p>
          <a:p>
            <a:pPr eaLnBrk="0" hangingPunct="0">
              <a:lnSpc>
                <a:spcPct val="125000"/>
              </a:lnSpc>
              <a:defRPr/>
            </a:pPr>
            <a:r>
              <a:rPr lang="en-US" sz="1500" b="1" dirty="0">
                <a:latin typeface="Calibri" panose="020F0502020204030204" pitchFamily="34" charset="0"/>
                <a:cs typeface="Calibri" panose="020F0502020204030204" pitchFamily="34" charset="0"/>
              </a:rPr>
              <a:t>                             </a:t>
            </a:r>
            <a:r>
              <a:rPr lang="en-US" sz="1500" b="1" kern="1200" dirty="0">
                <a:latin typeface="Calibri" panose="020F0502020204030204" pitchFamily="34" charset="0"/>
                <a:cs typeface="Calibri" panose="020F0502020204030204" pitchFamily="34" charset="0"/>
              </a:rPr>
              <a:t>FECTH </a:t>
            </a:r>
            <a:r>
              <a:rPr lang="en-US" sz="1500" b="1" i="1" dirty="0">
                <a:latin typeface="Calibri" panose="020F0502020204030204" pitchFamily="34" charset="0"/>
                <a:cs typeface="Calibri" panose="020F0502020204030204" pitchFamily="34" charset="0"/>
              </a:rPr>
              <a:t>nombre_cursor1 </a:t>
            </a:r>
            <a:r>
              <a:rPr lang="en-US" sz="1500" b="1" dirty="0">
                <a:latin typeface="Calibri" panose="020F0502020204030204" pitchFamily="34" charset="0"/>
                <a:cs typeface="Calibri" panose="020F0502020204030204" pitchFamily="34" charset="0"/>
              </a:rPr>
              <a:t>INTO                      LOOP</a:t>
            </a:r>
          </a:p>
          <a:p>
            <a:pPr eaLnBrk="0" hangingPunct="0">
              <a:lnSpc>
                <a:spcPct val="125000"/>
              </a:lnSpc>
              <a:defRPr/>
            </a:pPr>
            <a:r>
              <a:rPr lang="en-US" sz="1500" b="1" dirty="0">
                <a:latin typeface="Calibri" panose="020F0502020204030204" pitchFamily="34" charset="0"/>
                <a:cs typeface="Calibri" panose="020F0502020204030204" pitchFamily="34" charset="0"/>
              </a:rPr>
              <a:t>      /* Si se </a:t>
            </a:r>
            <a:r>
              <a:rPr lang="en-US" sz="1500" b="1" dirty="0" err="1">
                <a:latin typeface="Calibri" panose="020F0502020204030204" pitchFamily="34" charset="0"/>
                <a:cs typeface="Calibri" panose="020F0502020204030204" pitchFamily="34" charset="0"/>
              </a:rPr>
              <a:t>usa</a:t>
            </a:r>
            <a:r>
              <a:rPr lang="en-US" sz="1500" b="1" dirty="0">
                <a:latin typeface="Calibri" panose="020F0502020204030204" pitchFamily="34" charset="0"/>
                <a:cs typeface="Calibri" panose="020F0502020204030204" pitchFamily="34" charset="0"/>
              </a:rPr>
              <a:t> FOR LOOP </a:t>
            </a:r>
            <a:r>
              <a:rPr lang="en-US" sz="1500" b="1" dirty="0" err="1">
                <a:latin typeface="Calibri" panose="020F0502020204030204" pitchFamily="34" charset="0"/>
                <a:cs typeface="Calibri" panose="020F0502020204030204" pitchFamily="34" charset="0"/>
              </a:rPr>
              <a:t>debería</a:t>
            </a:r>
            <a:r>
              <a:rPr lang="en-US" sz="1500" b="1" dirty="0">
                <a:latin typeface="Calibri" panose="020F0502020204030204" pitchFamily="34" charset="0"/>
                <a:cs typeface="Calibri" panose="020F0502020204030204" pitchFamily="34" charset="0"/>
              </a:rPr>
              <a:t> ser </a:t>
            </a:r>
            <a:r>
              <a:rPr lang="en-US" sz="1500" b="1" dirty="0" err="1">
                <a:latin typeface="Calibri" panose="020F0502020204030204" pitchFamily="34" charset="0"/>
                <a:cs typeface="Calibri" panose="020F0502020204030204" pitchFamily="34" charset="0"/>
              </a:rPr>
              <a:t>como</a:t>
            </a:r>
            <a:r>
              <a:rPr lang="en-US" sz="1500" b="1" dirty="0">
                <a:latin typeface="Calibri" panose="020F0502020204030204" pitchFamily="34" charset="0"/>
                <a:cs typeface="Calibri" panose="020F0502020204030204" pitchFamily="34" charset="0"/>
              </a:rPr>
              <a:t> se muestra a continuación*/</a:t>
            </a:r>
          </a:p>
          <a:p>
            <a:pPr eaLnBrk="0" hangingPunct="0">
              <a:lnSpc>
                <a:spcPct val="125000"/>
              </a:lnSpc>
              <a:defRPr/>
            </a:pPr>
            <a:r>
              <a:rPr lang="en-US" sz="1500" b="1" dirty="0">
                <a:latin typeface="Calibri" panose="020F0502020204030204" pitchFamily="34" charset="0"/>
                <a:cs typeface="Calibri" panose="020F0502020204030204" pitchFamily="34" charset="0"/>
              </a:rPr>
              <a:t>     FOR </a:t>
            </a:r>
            <a:r>
              <a:rPr lang="en-US" sz="1500" b="1" i="1" dirty="0">
                <a:latin typeface="Calibri" panose="020F0502020204030204" pitchFamily="34" charset="0"/>
                <a:cs typeface="Calibri" panose="020F0502020204030204" pitchFamily="34" charset="0"/>
              </a:rPr>
              <a:t>nombre_registro1</a:t>
            </a:r>
            <a:r>
              <a:rPr lang="en-US" sz="1500" b="1" dirty="0">
                <a:latin typeface="Calibri" panose="020F0502020204030204" pitchFamily="34" charset="0"/>
                <a:cs typeface="Calibri" panose="020F0502020204030204" pitchFamily="34" charset="0"/>
              </a:rPr>
              <a:t> IN </a:t>
            </a:r>
            <a:r>
              <a:rPr lang="en-US" sz="1500" b="1" i="1" dirty="0">
                <a:latin typeface="Calibri" panose="020F0502020204030204" pitchFamily="34" charset="0"/>
                <a:cs typeface="Calibri" panose="020F0502020204030204" pitchFamily="34" charset="0"/>
              </a:rPr>
              <a:t>nombre_cursor1</a:t>
            </a:r>
            <a:r>
              <a:rPr lang="en-US" sz="1500" b="1" dirty="0">
                <a:latin typeface="Calibri" panose="020F0502020204030204" pitchFamily="34" charset="0"/>
                <a:cs typeface="Calibri" panose="020F0502020204030204" pitchFamily="34" charset="0"/>
              </a:rPr>
              <a:t> LOOP</a:t>
            </a:r>
          </a:p>
          <a:p>
            <a:pPr eaLnBrk="0" hangingPunct="0">
              <a:lnSpc>
                <a:spcPct val="125000"/>
              </a:lnSpc>
              <a:defRPr/>
            </a:pPr>
            <a:r>
              <a:rPr lang="en-US" sz="1500" b="1" dirty="0">
                <a:latin typeface="Calibri" panose="020F0502020204030204" pitchFamily="34" charset="0"/>
                <a:cs typeface="Calibri" panose="020F0502020204030204" pitchFamily="34" charset="0"/>
              </a:rPr>
              <a:t>             FOR </a:t>
            </a:r>
            <a:r>
              <a:rPr lang="en-US" sz="1500" b="1" i="1" dirty="0">
                <a:latin typeface="Calibri" panose="020F0502020204030204" pitchFamily="34" charset="0"/>
                <a:cs typeface="Calibri" panose="020F0502020204030204" pitchFamily="34" charset="0"/>
              </a:rPr>
              <a:t>nombre_registro2</a:t>
            </a:r>
            <a:r>
              <a:rPr lang="en-US" sz="1500" b="1" dirty="0">
                <a:latin typeface="Calibri" panose="020F0502020204030204" pitchFamily="34" charset="0"/>
                <a:cs typeface="Calibri" panose="020F0502020204030204" pitchFamily="34" charset="0"/>
              </a:rPr>
              <a:t> IN </a:t>
            </a:r>
            <a:r>
              <a:rPr lang="en-US" sz="1500" b="1" i="1" dirty="0">
                <a:latin typeface="Calibri" panose="020F0502020204030204" pitchFamily="34" charset="0"/>
                <a:cs typeface="Calibri" panose="020F0502020204030204" pitchFamily="34" charset="0"/>
              </a:rPr>
              <a:t>nombre_cursor2</a:t>
            </a:r>
            <a:r>
              <a:rPr lang="en-US" sz="1500" b="1" dirty="0">
                <a:latin typeface="Calibri" panose="020F0502020204030204" pitchFamily="34" charset="0"/>
                <a:cs typeface="Calibri" panose="020F0502020204030204" pitchFamily="34" charset="0"/>
              </a:rPr>
              <a:t>(</a:t>
            </a:r>
            <a:r>
              <a:rPr lang="en-US" sz="1500" b="1" i="1" dirty="0">
                <a:latin typeface="Calibri" panose="020F0502020204030204" pitchFamily="34" charset="0"/>
                <a:cs typeface="Calibri" panose="020F0502020204030204" pitchFamily="34" charset="0"/>
              </a:rPr>
              <a:t>valor_parámetro</a:t>
            </a:r>
            <a:r>
              <a:rPr lang="en-US" sz="1500" b="1" dirty="0">
                <a:latin typeface="Calibri" panose="020F0502020204030204" pitchFamily="34" charset="0"/>
                <a:cs typeface="Calibri" panose="020F0502020204030204" pitchFamily="34" charset="0"/>
              </a:rPr>
              <a:t>,.....) LOOP</a:t>
            </a:r>
          </a:p>
        </p:txBody>
      </p:sp>
    </p:spTree>
    <p:extLst>
      <p:ext uri="{BB962C8B-B14F-4D97-AF65-F5344CB8AC3E}">
        <p14:creationId xmlns:p14="http://schemas.microsoft.com/office/powerpoint/2010/main" val="4018797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a:t>
            </a:r>
            <a:br>
              <a:rPr lang="es-MX" sz="2800" b="1" dirty="0">
                <a:solidFill>
                  <a:prstClr val="white"/>
                </a:solidFill>
                <a:latin typeface="Calibri"/>
              </a:rPr>
            </a:br>
            <a:r>
              <a:rPr lang="es-MX" sz="2800" b="1" dirty="0">
                <a:solidFill>
                  <a:prstClr val="white"/>
                </a:solidFill>
                <a:latin typeface="Calibri"/>
              </a:rPr>
              <a:t>con más de un Cursor</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316606" y="1447101"/>
            <a:ext cx="8522385" cy="464742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CURSOR </a:t>
            </a:r>
            <a:r>
              <a:rPr lang="en-US" b="1" kern="1200" dirty="0" err="1">
                <a:solidFill>
                  <a:srgbClr val="C00000"/>
                </a:solidFill>
                <a:latin typeface="Calibri" panose="020F0502020204030204" pitchFamily="34" charset="0"/>
                <a:ea typeface="+mn-ea"/>
                <a:cs typeface="Calibri" panose="020F0502020204030204" pitchFamily="34" charset="0"/>
              </a:rPr>
              <a:t>cur_deptos</a:t>
            </a:r>
            <a:r>
              <a:rPr lang="en-US" b="1" kern="1200" dirty="0">
                <a:solidFill>
                  <a:srgbClr val="C00000"/>
                </a:solidFill>
                <a:latin typeface="Calibri" panose="020F0502020204030204" pitchFamily="34" charset="0"/>
                <a:ea typeface="+mn-ea"/>
                <a:cs typeface="Calibri" panose="020F0502020204030204" pitchFamily="34" charset="0"/>
              </a:rPr>
              <a:t> IS  </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SELECT </a:t>
            </a:r>
            <a:r>
              <a:rPr lang="en-US" b="1" kern="1200" dirty="0">
                <a:solidFill>
                  <a:srgbClr val="C00000"/>
                </a:solidFill>
                <a:latin typeface="Calibri" panose="020F0502020204030204" pitchFamily="34" charset="0"/>
                <a:cs typeface="Calibri" panose="020F0502020204030204" pitchFamily="34" charset="0"/>
              </a:rPr>
              <a:t>DISTINCT </a:t>
            </a:r>
            <a:r>
              <a:rPr lang="en-US" b="1" kern="1200" dirty="0" err="1">
                <a:solidFill>
                  <a:srgbClr val="C00000"/>
                </a:solidFill>
                <a:latin typeface="Calibri" panose="020F0502020204030204" pitchFamily="34" charset="0"/>
                <a:ea typeface="+mn-ea"/>
                <a:cs typeface="Calibri" panose="020F0502020204030204" pitchFamily="34" charset="0"/>
              </a:rPr>
              <a:t>department_id</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FROM empleados</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GROUP BY department_id</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ORDER BY department_id;</a:t>
            </a:r>
            <a:endParaRPr lang="es-MX"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CURSOR cur_empleados(p_id_depto NUMBER) IS</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SELECT e.employee_id id_emp, e.salary, </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ROUND(MONTHS_BETWEEN(SYSDATE,e.hire_date)/12) annos_trab</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FROM employees e</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WHERE department_id=</a:t>
            </a:r>
            <a:r>
              <a:rPr lang="es-MX" b="1" kern="1200" dirty="0" err="1">
                <a:solidFill>
                  <a:srgbClr val="008000"/>
                </a:solidFill>
                <a:latin typeface="Calibri" panose="020F0502020204030204" pitchFamily="34" charset="0"/>
                <a:ea typeface="+mn-ea"/>
                <a:cs typeface="Calibri" panose="020F0502020204030204" pitchFamily="34" charset="0"/>
              </a:rPr>
              <a:t>p_id_depto</a:t>
            </a:r>
            <a:endParaRPr lang="es-MX"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AND </a:t>
            </a:r>
            <a:r>
              <a:rPr lang="es-MX" b="1" kern="1200" dirty="0">
                <a:solidFill>
                  <a:srgbClr val="008000"/>
                </a:solidFill>
                <a:latin typeface="Calibri" panose="020F0502020204030204" pitchFamily="34" charset="0"/>
                <a:cs typeface="Calibri" panose="020F0502020204030204" pitchFamily="34" charset="0"/>
              </a:rPr>
              <a:t>ROUND(MONTHS_BETWEEN(</a:t>
            </a:r>
            <a:r>
              <a:rPr lang="es-MX" b="1" kern="1200" dirty="0" err="1">
                <a:solidFill>
                  <a:srgbClr val="008000"/>
                </a:solidFill>
                <a:latin typeface="Calibri" panose="020F0502020204030204" pitchFamily="34" charset="0"/>
                <a:cs typeface="Calibri" panose="020F0502020204030204" pitchFamily="34" charset="0"/>
              </a:rPr>
              <a:t>SYSDATE,e.hire_date</a:t>
            </a:r>
            <a:r>
              <a:rPr lang="es-MX" b="1" kern="1200" dirty="0">
                <a:solidFill>
                  <a:srgbClr val="008000"/>
                </a:solidFill>
                <a:latin typeface="Calibri" panose="020F0502020204030204" pitchFamily="34" charset="0"/>
                <a:cs typeface="Calibri" panose="020F0502020204030204" pitchFamily="34" charset="0"/>
              </a:rPr>
              <a:t>)/12) &gt;=18</a:t>
            </a:r>
            <a:endParaRPr lang="es-MX"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v_bonif_annos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v_tot_emp_bonif NUMBER(2);</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v_monto_tot_bonif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EXECUTE IMMEDIATE  'DROP TABLE EMPLEADOS';</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EXECUTE IMMEDIATE 'CREATE TABLE EMPLEADOS AS SELECT * FROM EMPLOYEES';</a:t>
            </a:r>
          </a:p>
          <a:p>
            <a:pPr lvl="0" fontAlgn="base">
              <a:spcBef>
                <a:spcPct val="0"/>
              </a:spcBef>
              <a:spcAft>
                <a:spcPct val="0"/>
              </a:spcAft>
              <a:buClrTx/>
              <a:defRPr/>
            </a:pP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FF0000"/>
                </a:solidFill>
                <a:latin typeface="Calibri" panose="020F0502020204030204" pitchFamily="34" charset="0"/>
                <a:cs typeface="Calibri" panose="020F0502020204030204" pitchFamily="34" charset="0"/>
              </a:rPr>
              <a:t>-- El bloque continúa en la siguiente PPT</a:t>
            </a:r>
            <a:r>
              <a:rPr lang="es-MX" b="1" kern="1200" dirty="0">
                <a:solidFill>
                  <a:srgbClr val="FF0000"/>
                </a:solidFill>
                <a:latin typeface="Calibri" panose="020F0502020204030204" pitchFamily="34" charset="0"/>
                <a:ea typeface="+mn-ea"/>
                <a:cs typeface="Calibri" panose="020F0502020204030204" pitchFamily="34" charset="0"/>
              </a:rPr>
              <a:t>     </a:t>
            </a: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155142"/>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236260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a:t>
            </a:r>
            <a:br>
              <a:rPr lang="es-MX" sz="2800" b="1" dirty="0">
                <a:solidFill>
                  <a:prstClr val="white"/>
                </a:solidFill>
                <a:latin typeface="Calibri"/>
              </a:rPr>
            </a:br>
            <a:r>
              <a:rPr lang="es-MX" sz="2800" b="1" dirty="0">
                <a:solidFill>
                  <a:prstClr val="white"/>
                </a:solidFill>
                <a:latin typeface="Calibri"/>
              </a:rPr>
              <a:t>con más de un Cursor</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297724" y="1106187"/>
            <a:ext cx="8500587"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FOR </a:t>
            </a:r>
            <a:r>
              <a:rPr lang="es-MX" b="1" kern="1200" dirty="0" err="1">
                <a:solidFill>
                  <a:srgbClr val="C00000"/>
                </a:solidFill>
                <a:latin typeface="Calibri" panose="020F0502020204030204" pitchFamily="34" charset="0"/>
                <a:cs typeface="Calibri" panose="020F0502020204030204" pitchFamily="34" charset="0"/>
              </a:rPr>
              <a:t>reg_deptos</a:t>
            </a:r>
            <a:r>
              <a:rPr lang="es-MX" b="1" kern="1200" dirty="0">
                <a:solidFill>
                  <a:srgbClr val="C00000"/>
                </a:solidFill>
                <a:latin typeface="Calibri" panose="020F0502020204030204" pitchFamily="34" charset="0"/>
                <a:cs typeface="Calibri" panose="020F0502020204030204" pitchFamily="34" charset="0"/>
              </a:rPr>
              <a:t> IN </a:t>
            </a:r>
            <a:r>
              <a:rPr lang="es-MX" b="1" kern="1200" dirty="0" err="1">
                <a:solidFill>
                  <a:srgbClr val="C00000"/>
                </a:solidFill>
                <a:latin typeface="Calibri" panose="020F0502020204030204" pitchFamily="34" charset="0"/>
                <a:cs typeface="Calibri" panose="020F0502020204030204" pitchFamily="34" charset="0"/>
              </a:rPr>
              <a:t>cur_deptos</a:t>
            </a:r>
            <a:r>
              <a:rPr lang="es-MX" b="1" kern="1200" dirty="0">
                <a:solidFill>
                  <a:srgbClr val="C00000"/>
                </a:solidFill>
                <a:latin typeface="Calibri" panose="020F0502020204030204" pitchFamily="34" charset="0"/>
                <a:cs typeface="Calibri" panose="020F0502020204030204" pitchFamily="34" charset="0"/>
              </a:rPr>
              <a:t>  LOOP -- Primer LOOP</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Las variables inicializan en cero porque se totalizan valores por cada departamento que se leen </a:t>
            </a:r>
          </a:p>
          <a:p>
            <a:pPr lvl="0" fontAlgn="base">
              <a:spcBef>
                <a:spcPct val="0"/>
              </a:spcBef>
              <a:spcAft>
                <a:spcPct val="0"/>
              </a:spcAft>
              <a:buClrTx/>
              <a:defRPr/>
            </a:pPr>
            <a:r>
              <a:rPr lang="es-MX" b="1" kern="1200" dirty="0">
                <a:solidFill>
                  <a:schemeClr val="tx1"/>
                </a:solidFill>
                <a:latin typeface="Calibri" panose="020F0502020204030204" pitchFamily="34" charset="0"/>
                <a:cs typeface="Calibri" panose="020F0502020204030204" pitchFamily="34" charset="0"/>
              </a:rPr>
              <a:t>                    del primer cursor */</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err="1">
                <a:solidFill>
                  <a:srgbClr val="C00000"/>
                </a:solidFill>
                <a:latin typeface="Calibri" panose="020F0502020204030204" pitchFamily="34" charset="0"/>
                <a:cs typeface="Calibri" panose="020F0502020204030204" pitchFamily="34" charset="0"/>
              </a:rPr>
              <a:t>v_tot_emp_bonif</a:t>
            </a:r>
            <a:r>
              <a:rPr lang="es-MX" b="1" kern="1200" dirty="0">
                <a:solidFill>
                  <a:srgbClr val="C00000"/>
                </a:solidFill>
                <a:latin typeface="Calibri" panose="020F0502020204030204" pitchFamily="34" charset="0"/>
                <a:cs typeface="Calibri" panose="020F0502020204030204" pitchFamily="34" charset="0"/>
              </a:rPr>
              <a:t>:=0; </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err="1">
                <a:solidFill>
                  <a:srgbClr val="C00000"/>
                </a:solidFill>
                <a:latin typeface="Calibri" panose="020F0502020204030204" pitchFamily="34" charset="0"/>
                <a:cs typeface="Calibri" panose="020F0502020204030204" pitchFamily="34" charset="0"/>
              </a:rPr>
              <a:t>v_monto_tot_bonif</a:t>
            </a:r>
            <a:r>
              <a:rPr lang="es-MX" b="1" kern="1200" dirty="0">
                <a:solidFill>
                  <a:srgbClr val="C00000"/>
                </a:solidFill>
                <a:latin typeface="Calibri" panose="020F0502020204030204" pitchFamily="34" charset="0"/>
                <a:cs typeface="Calibri" panose="020F0502020204030204" pitchFamily="34" charset="0"/>
              </a:rPr>
              <a:t>:=0; </a:t>
            </a:r>
            <a:r>
              <a:rPr lang="es-MX" b="1" kern="1200" dirty="0">
                <a:solidFill>
                  <a:srgbClr val="FF0000"/>
                </a:solidFill>
                <a:latin typeface="Calibri" panose="020F0502020204030204" pitchFamily="34" charset="0"/>
                <a:cs typeface="Calibri" panose="020F0502020204030204" pitchFamily="34" charset="0"/>
              </a:rPr>
              <a:t> </a:t>
            </a:r>
            <a:endParaRPr lang="es-MX"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 Se abre el segundo cursor por cada departamento que se lee desde el primer cursor</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y se  procesan los empleados que trabajan en cada uno de esos departamentos */</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a:t>
            </a:r>
            <a:r>
              <a:rPr lang="es-MX" b="1" kern="1200" dirty="0">
                <a:solidFill>
                  <a:srgbClr val="008000"/>
                </a:solidFill>
                <a:latin typeface="Calibri" panose="020F0502020204030204" pitchFamily="34" charset="0"/>
                <a:cs typeface="Calibri" panose="020F0502020204030204" pitchFamily="34" charset="0"/>
              </a:rPr>
              <a:t>FOR reg_datos_emp IN cur_empleados(</a:t>
            </a:r>
            <a:r>
              <a:rPr lang="es-MX" b="1" kern="1200" dirty="0" err="1">
                <a:solidFill>
                  <a:srgbClr val="008000"/>
                </a:solidFill>
                <a:latin typeface="Calibri" panose="020F0502020204030204" pitchFamily="34" charset="0"/>
                <a:cs typeface="Calibri" panose="020F0502020204030204" pitchFamily="34" charset="0"/>
              </a:rPr>
              <a:t>reg_deptos.department_id</a:t>
            </a:r>
            <a:r>
              <a:rPr lang="es-MX" b="1" kern="1200" dirty="0">
                <a:solidFill>
                  <a:srgbClr val="008000"/>
                </a:solidFill>
                <a:latin typeface="Calibri" panose="020F0502020204030204" pitchFamily="34" charset="0"/>
                <a:cs typeface="Calibri" panose="020F0502020204030204" pitchFamily="34" charset="0"/>
              </a:rPr>
              <a:t>)  LOOP -- Segundo LOOP</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Calcula bonificación por años trabajados de los empleados que trabajan </a:t>
            </a:r>
          </a:p>
          <a:p>
            <a:pPr lvl="0" fontAlgn="base">
              <a:spcBef>
                <a:spcPct val="0"/>
              </a:spcBef>
              <a:spcAft>
                <a:spcPct val="0"/>
              </a:spcAft>
              <a:buClrTx/>
              <a:defRPr/>
            </a:pPr>
            <a:r>
              <a:rPr lang="es-MX" b="1" kern="1200" dirty="0">
                <a:solidFill>
                  <a:schemeClr val="tx1"/>
                </a:solidFill>
                <a:latin typeface="Calibri" panose="020F0502020204030204" pitchFamily="34" charset="0"/>
                <a:cs typeface="Calibri" panose="020F0502020204030204" pitchFamily="34" charset="0"/>
              </a:rPr>
              <a:t>                              en el departamento leído desde el primer cursor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SELECT ROUND(</a:t>
            </a:r>
            <a:r>
              <a:rPr lang="es-MX" b="1" kern="1200" dirty="0" err="1">
                <a:solidFill>
                  <a:srgbClr val="008000"/>
                </a:solidFill>
                <a:latin typeface="Calibri" panose="020F0502020204030204" pitchFamily="34" charset="0"/>
                <a:cs typeface="Calibri" panose="020F0502020204030204" pitchFamily="34" charset="0"/>
              </a:rPr>
              <a:t>reg_datos_emp.salary</a:t>
            </a:r>
            <a:r>
              <a:rPr lang="es-MX" b="1" kern="1200" dirty="0">
                <a:solidFill>
                  <a:srgbClr val="008000"/>
                </a:solidFill>
                <a:latin typeface="Calibri" panose="020F0502020204030204" pitchFamily="34" charset="0"/>
                <a:cs typeface="Calibri" panose="020F0502020204030204" pitchFamily="34" charset="0"/>
              </a:rPr>
              <a:t>*((porc_bonif/100)+1)) </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INTO v_bonif_annos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FROM </a:t>
            </a:r>
            <a:r>
              <a:rPr lang="es-MX" b="1" kern="1200" dirty="0" err="1">
                <a:solidFill>
                  <a:srgbClr val="008000"/>
                </a:solidFill>
                <a:latin typeface="Calibri" panose="020F0502020204030204" pitchFamily="34" charset="0"/>
                <a:cs typeface="Calibri" panose="020F0502020204030204" pitchFamily="34" charset="0"/>
              </a:rPr>
              <a:t>tramo_bonif_annos_trab</a:t>
            </a:r>
            <a:endParaRPr lang="es-MX" b="1" kern="1200" dirty="0">
              <a:solidFill>
                <a:srgbClr val="008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WHERE </a:t>
            </a:r>
            <a:r>
              <a:rPr lang="es-MX" b="1" kern="1200" dirty="0" err="1">
                <a:solidFill>
                  <a:srgbClr val="008000"/>
                </a:solidFill>
                <a:latin typeface="Calibri" panose="020F0502020204030204" pitchFamily="34" charset="0"/>
                <a:cs typeface="Calibri" panose="020F0502020204030204" pitchFamily="34" charset="0"/>
              </a:rPr>
              <a:t>reg_datos_emp.annos_trab</a:t>
            </a:r>
            <a:r>
              <a:rPr lang="es-MX" b="1" kern="1200" dirty="0">
                <a:solidFill>
                  <a:srgbClr val="008000"/>
                </a:solidFill>
                <a:latin typeface="Calibri" panose="020F0502020204030204" pitchFamily="34" charset="0"/>
                <a:cs typeface="Calibri" panose="020F0502020204030204" pitchFamily="34" charset="0"/>
              </a:rPr>
              <a:t> BETWEEN rango_ini AND rango_fin;</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err="1">
                <a:solidFill>
                  <a:srgbClr val="008000"/>
                </a:solidFill>
                <a:latin typeface="Calibri" panose="020F0502020204030204" pitchFamily="34" charset="0"/>
                <a:cs typeface="Calibri" panose="020F0502020204030204" pitchFamily="34" charset="0"/>
              </a:rPr>
              <a:t>v_tot_emp_bonif</a:t>
            </a:r>
            <a:r>
              <a:rPr lang="es-MX" b="1" kern="1200" dirty="0">
                <a:solidFill>
                  <a:srgbClr val="008000"/>
                </a:solidFill>
                <a:latin typeface="Calibri" panose="020F0502020204030204" pitchFamily="34" charset="0"/>
                <a:cs typeface="Calibri" panose="020F0502020204030204" pitchFamily="34" charset="0"/>
              </a:rPr>
              <a:t>:=v_tot_emp_bonif+1;</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--Se actualiza el salario si el empleado tiene 18 o más años trabajando</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SET salary=v_bonif_annos</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WHERE employee_id=</a:t>
            </a:r>
            <a:r>
              <a:rPr lang="es-MX" b="1" kern="1200" dirty="0" err="1">
                <a:solidFill>
                  <a:srgbClr val="008000"/>
                </a:solidFill>
                <a:latin typeface="Calibri" panose="020F0502020204030204" pitchFamily="34" charset="0"/>
                <a:cs typeface="Calibri" panose="020F0502020204030204" pitchFamily="34" charset="0"/>
              </a:rPr>
              <a:t>reg_datos_emp.id_emp</a:t>
            </a:r>
            <a:r>
              <a:rPr lang="es-MX" b="1" kern="1200" dirty="0">
                <a:solidFill>
                  <a:srgbClr val="008000"/>
                </a:solidFill>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err="1">
                <a:solidFill>
                  <a:srgbClr val="008000"/>
                </a:solidFill>
                <a:latin typeface="Calibri" panose="020F0502020204030204" pitchFamily="34" charset="0"/>
                <a:cs typeface="Calibri" panose="020F0502020204030204" pitchFamily="34" charset="0"/>
              </a:rPr>
              <a:t>v_monto_tot_bonif</a:t>
            </a:r>
            <a:r>
              <a:rPr lang="es-MX" b="1" kern="1200" dirty="0">
                <a:solidFill>
                  <a:srgbClr val="008000"/>
                </a:solidFill>
                <a:latin typeface="Calibri" panose="020F0502020204030204" pitchFamily="34" charset="0"/>
                <a:cs typeface="Calibri" panose="020F0502020204030204" pitchFamily="34" charset="0"/>
              </a:rPr>
              <a:t>:=</a:t>
            </a:r>
            <a:r>
              <a:rPr lang="es-MX" b="1" kern="1200" dirty="0" err="1">
                <a:solidFill>
                  <a:srgbClr val="008000"/>
                </a:solidFill>
                <a:latin typeface="Calibri" panose="020F0502020204030204" pitchFamily="34" charset="0"/>
                <a:cs typeface="Calibri" panose="020F0502020204030204" pitchFamily="34" charset="0"/>
              </a:rPr>
              <a:t>v_monto_tot_bonif+v_bonif_annos</a:t>
            </a:r>
            <a:r>
              <a:rPr lang="es-MX" b="1" kern="1200" dirty="0">
                <a:solidFill>
                  <a:srgbClr val="008000"/>
                </a:solidFill>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END LOOP; -- Fin segundo LOOP</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rgbClr val="C00000"/>
                </a:solidFill>
                <a:latin typeface="Calibri" panose="020F0502020204030204" pitchFamily="34" charset="0"/>
                <a:cs typeface="Calibri" panose="020F0502020204030204" pitchFamily="34" charset="0"/>
              </a:rPr>
              <a:t>COMMIT;</a:t>
            </a:r>
            <a:endParaRPr lang="es-MX" b="1" kern="1200" dirty="0">
              <a:solidFill>
                <a:srgbClr val="008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a:t>
            </a:r>
            <a:r>
              <a:rPr lang="es-MX" b="1" kern="1200" dirty="0">
                <a:solidFill>
                  <a:srgbClr val="C00000"/>
                </a:solidFill>
                <a:latin typeface="Calibri" panose="020F0502020204030204" pitchFamily="34" charset="0"/>
                <a:cs typeface="Calibri" panose="020F0502020204030204" pitchFamily="34" charset="0"/>
              </a:rPr>
              <a:t>END LOOP;-- Fin primer LOOP</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END; -- Fin del Bloque PL/SQL</a:t>
            </a:r>
          </a:p>
          <a:p>
            <a:pPr lvl="0" fontAlgn="base">
              <a:spcBef>
                <a:spcPct val="0"/>
              </a:spcBef>
              <a:spcAft>
                <a:spcPct val="0"/>
              </a:spcAft>
              <a:buClrTx/>
              <a:defRPr/>
            </a:pPr>
            <a:r>
              <a:rPr lang="es-MX" b="1" kern="1200" dirty="0">
                <a:solidFill>
                  <a:srgbClr val="FF0000"/>
                </a:solidFill>
                <a:latin typeface="Calibri" panose="020F0502020204030204" pitchFamily="34" charset="0"/>
                <a:cs typeface="Calibri" panose="020F0502020204030204" pitchFamily="34" charset="0"/>
              </a:rPr>
              <a:t>-- El resultado del proceso se muestra en la siguiente PPT </a:t>
            </a:r>
          </a:p>
        </p:txBody>
      </p:sp>
    </p:spTree>
    <p:extLst>
      <p:ext uri="{BB962C8B-B14F-4D97-AF65-F5344CB8AC3E}">
        <p14:creationId xmlns:p14="http://schemas.microsoft.com/office/powerpoint/2010/main" val="1294400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con más de un Cursor</a:t>
            </a:r>
            <a:endParaRPr lang="es-CL" sz="2800" b="1" dirty="0">
              <a:solidFill>
                <a:prstClr val="white"/>
              </a:solidFill>
              <a:latin typeface="Calibri"/>
            </a:endParaRPr>
          </a:p>
        </p:txBody>
      </p:sp>
      <p:sp>
        <p:nvSpPr>
          <p:cNvPr id="7" name="Rectangle 3">
            <a:extLst>
              <a:ext uri="{FF2B5EF4-FFF2-40B4-BE49-F238E27FC236}">
                <a16:creationId xmlns:a16="http://schemas.microsoft.com/office/drawing/2014/main" id="{129B0562-5F77-473B-AF72-2DD4E942AAA2}"/>
              </a:ext>
            </a:extLst>
          </p:cNvPr>
          <p:cNvSpPr txBox="1">
            <a:spLocks noChangeArrowheads="1"/>
          </p:cNvSpPr>
          <p:nvPr/>
        </p:nvSpPr>
        <p:spPr bwMode="auto">
          <a:xfrm>
            <a:off x="611188" y="1599606"/>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1600" b="1" kern="1200" dirty="0">
                <a:solidFill>
                  <a:prstClr val="black"/>
                </a:solidFill>
                <a:latin typeface="Calibri"/>
                <a:ea typeface="Arial Unicode MS"/>
                <a:cs typeface="Arial Unicode MS"/>
              </a:rPr>
              <a:t>Tabla EMPLEADOS:</a:t>
            </a:r>
          </a:p>
        </p:txBody>
      </p:sp>
      <p:pic>
        <p:nvPicPr>
          <p:cNvPr id="8" name="Imagen 7">
            <a:extLst>
              <a:ext uri="{FF2B5EF4-FFF2-40B4-BE49-F238E27FC236}">
                <a16:creationId xmlns:a16="http://schemas.microsoft.com/office/drawing/2014/main" id="{B283AC3B-F751-4644-96AE-1F85F1E81066}"/>
              </a:ext>
            </a:extLst>
          </p:cNvPr>
          <p:cNvPicPr>
            <a:picLocks noChangeAspect="1"/>
          </p:cNvPicPr>
          <p:nvPr/>
        </p:nvPicPr>
        <p:blipFill>
          <a:blip r:embed="rId3"/>
          <a:stretch>
            <a:fillRect/>
          </a:stretch>
        </p:blipFill>
        <p:spPr>
          <a:xfrm>
            <a:off x="75157" y="1886392"/>
            <a:ext cx="9009658" cy="3067117"/>
          </a:xfrm>
          <a:prstGeom prst="rect">
            <a:avLst/>
          </a:prstGeom>
        </p:spPr>
      </p:pic>
    </p:spTree>
    <p:extLst>
      <p:ext uri="{BB962C8B-B14F-4D97-AF65-F5344CB8AC3E}">
        <p14:creationId xmlns:p14="http://schemas.microsoft.com/office/powerpoint/2010/main" val="765061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a:t>
            </a:r>
            <a:br>
              <a:rPr lang="es-MX" sz="2800" b="1" dirty="0">
                <a:solidFill>
                  <a:prstClr val="white"/>
                </a:solidFill>
                <a:latin typeface="Calibri"/>
              </a:rPr>
            </a:br>
            <a:r>
              <a:rPr lang="es-MX" sz="2800" b="1" dirty="0">
                <a:solidFill>
                  <a:prstClr val="white"/>
                </a:solidFill>
                <a:latin typeface="Calibri"/>
              </a:rPr>
              <a:t>con más de un Cursor</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145626" y="1336332"/>
            <a:ext cx="8873114" cy="52937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CURSOR </a:t>
            </a:r>
            <a:r>
              <a:rPr lang="en-US" b="1" kern="1200" dirty="0" err="1">
                <a:solidFill>
                  <a:srgbClr val="C00000"/>
                </a:solidFill>
                <a:latin typeface="Calibri" panose="020F0502020204030204" pitchFamily="34" charset="0"/>
                <a:ea typeface="+mn-ea"/>
                <a:cs typeface="Calibri" panose="020F0502020204030204" pitchFamily="34" charset="0"/>
              </a:rPr>
              <a:t>cur_deptos</a:t>
            </a:r>
            <a:r>
              <a:rPr lang="en-US" b="1" kern="1200" dirty="0">
                <a:solidFill>
                  <a:srgbClr val="C00000"/>
                </a:solidFill>
                <a:latin typeface="Calibri" panose="020F0502020204030204" pitchFamily="34" charset="0"/>
                <a:ea typeface="+mn-ea"/>
                <a:cs typeface="Calibri" panose="020F0502020204030204" pitchFamily="34" charset="0"/>
              </a:rPr>
              <a:t> IS</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SELECT NVL(department_id,0) </a:t>
            </a:r>
            <a:r>
              <a:rPr lang="en-US" b="1" kern="1200" dirty="0" err="1">
                <a:solidFill>
                  <a:srgbClr val="C00000"/>
                </a:solidFill>
                <a:latin typeface="Calibri" panose="020F0502020204030204" pitchFamily="34" charset="0"/>
                <a:ea typeface="+mn-ea"/>
                <a:cs typeface="Calibri" panose="020F0502020204030204" pitchFamily="34" charset="0"/>
              </a:rPr>
              <a:t>id_depto</a:t>
            </a:r>
            <a:r>
              <a:rPr lang="en-US" b="1" kern="1200" dirty="0">
                <a:solidFill>
                  <a:srgbClr val="C00000"/>
                </a:solidFill>
                <a:latin typeface="Calibri" panose="020F0502020204030204" pitchFamily="34" charset="0"/>
                <a:ea typeface="+mn-ea"/>
                <a:cs typeface="Calibri" panose="020F0502020204030204" pitchFamily="34" charset="0"/>
              </a:rPr>
              <a:t>,  COUNT(employee_id) </a:t>
            </a:r>
            <a:r>
              <a:rPr lang="en-US" b="1" kern="1200" dirty="0" err="1">
                <a:solidFill>
                  <a:srgbClr val="C00000"/>
                </a:solidFill>
                <a:latin typeface="Calibri" panose="020F0502020204030204" pitchFamily="34" charset="0"/>
                <a:ea typeface="+mn-ea"/>
                <a:cs typeface="Calibri" panose="020F0502020204030204" pitchFamily="34" charset="0"/>
              </a:rPr>
              <a:t>total_emp</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GROUP BY </a:t>
            </a:r>
            <a:r>
              <a:rPr lang="en-US" b="1" kern="1200" dirty="0" err="1">
                <a:solidFill>
                  <a:srgbClr val="C00000"/>
                </a:solidFill>
                <a:latin typeface="Calibri" panose="020F0502020204030204" pitchFamily="34" charset="0"/>
                <a:ea typeface="+mn-ea"/>
                <a:cs typeface="Calibri" panose="020F0502020204030204" pitchFamily="34" charset="0"/>
              </a:rPr>
              <a:t>department_id</a:t>
            </a:r>
            <a:endParaRPr lang="en-US"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ORDER BY </a:t>
            </a:r>
            <a:r>
              <a:rPr lang="en-US" b="1" kern="1200" dirty="0" err="1">
                <a:solidFill>
                  <a:srgbClr val="C00000"/>
                </a:solidFill>
                <a:latin typeface="Calibri" panose="020F0502020204030204" pitchFamily="34" charset="0"/>
                <a:ea typeface="+mn-ea"/>
                <a:cs typeface="Calibri" panose="020F0502020204030204" pitchFamily="34" charset="0"/>
              </a:rPr>
              <a:t>department_id</a:t>
            </a:r>
            <a:r>
              <a:rPr lang="en-US" b="1" kern="1200" dirty="0">
                <a:solidFill>
                  <a:srgbClr val="C00000"/>
                </a:solidFill>
                <a:latin typeface="Calibri" panose="020F0502020204030204" pitchFamily="34" charset="0"/>
                <a:ea typeface="+mn-ea"/>
                <a:cs typeface="Calibri" panose="020F0502020204030204" pitchFamily="34" charset="0"/>
              </a:rPr>
              <a:t>;</a:t>
            </a:r>
            <a:endParaRPr lang="es-MX"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CURSOR cur_empleados(</a:t>
            </a:r>
            <a:r>
              <a:rPr lang="es-MX" b="1" kern="1200" dirty="0" err="1">
                <a:solidFill>
                  <a:srgbClr val="008000"/>
                </a:solidFill>
                <a:latin typeface="Calibri" panose="020F0502020204030204" pitchFamily="34" charset="0"/>
                <a:ea typeface="+mn-ea"/>
                <a:cs typeface="Calibri" panose="020F0502020204030204" pitchFamily="34" charset="0"/>
              </a:rPr>
              <a:t>p_id_depto</a:t>
            </a:r>
            <a:r>
              <a:rPr lang="es-MX" b="1" kern="1200" dirty="0">
                <a:solidFill>
                  <a:srgbClr val="008000"/>
                </a:solidFill>
                <a:latin typeface="Calibri" panose="020F0502020204030204" pitchFamily="34" charset="0"/>
                <a:ea typeface="+mn-ea"/>
                <a:cs typeface="Calibri" panose="020F0502020204030204" pitchFamily="34" charset="0"/>
              </a:rPr>
              <a:t> NUMBER) IS</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SELECT e.employee_id </a:t>
            </a:r>
            <a:r>
              <a:rPr lang="es-MX" b="1" kern="1200" dirty="0" err="1">
                <a:solidFill>
                  <a:srgbClr val="008000"/>
                </a:solidFill>
                <a:latin typeface="Calibri" panose="020F0502020204030204" pitchFamily="34" charset="0"/>
                <a:ea typeface="+mn-ea"/>
                <a:cs typeface="Calibri" panose="020F0502020204030204" pitchFamily="34" charset="0"/>
              </a:rPr>
              <a:t>id_emp</a:t>
            </a: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e.salary</a:t>
            </a:r>
            <a:r>
              <a:rPr lang="es-MX" b="1" kern="1200" dirty="0">
                <a:solidFill>
                  <a:srgbClr val="008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ROUND(MONTHS_BETWEEN(</a:t>
            </a:r>
            <a:r>
              <a:rPr lang="es-MX" b="1" kern="1200" dirty="0" err="1">
                <a:solidFill>
                  <a:srgbClr val="008000"/>
                </a:solidFill>
                <a:latin typeface="Calibri" panose="020F0502020204030204" pitchFamily="34" charset="0"/>
                <a:ea typeface="+mn-ea"/>
                <a:cs typeface="Calibri" panose="020F0502020204030204" pitchFamily="34" charset="0"/>
              </a:rPr>
              <a:t>SYSDATE,e.hire_date</a:t>
            </a:r>
            <a:r>
              <a:rPr lang="es-MX" b="1" kern="1200" dirty="0">
                <a:solidFill>
                  <a:srgbClr val="008000"/>
                </a:solidFill>
                <a:latin typeface="Calibri" panose="020F0502020204030204" pitchFamily="34" charset="0"/>
                <a:ea typeface="+mn-ea"/>
                <a:cs typeface="Calibri" panose="020F0502020204030204" pitchFamily="34" charset="0"/>
              </a:rPr>
              <a:t>)/12) annos_trab</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FROM employees e</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WHERE </a:t>
            </a:r>
            <a:r>
              <a:rPr lang="es-MX" b="1" kern="1200" dirty="0" err="1">
                <a:solidFill>
                  <a:srgbClr val="008000"/>
                </a:solidFill>
                <a:latin typeface="Calibri" panose="020F0502020204030204" pitchFamily="34" charset="0"/>
                <a:ea typeface="+mn-ea"/>
                <a:cs typeface="Calibri" panose="020F0502020204030204" pitchFamily="34" charset="0"/>
              </a:rPr>
              <a:t>department_id</a:t>
            </a:r>
            <a:r>
              <a:rPr lang="es-MX" b="1" kern="1200" dirty="0">
                <a:solidFill>
                  <a:srgbClr val="008000"/>
                </a:solidFill>
                <a:latin typeface="Calibri" panose="020F0502020204030204" pitchFamily="34" charset="0"/>
                <a:ea typeface="+mn-ea"/>
                <a:cs typeface="Calibri" panose="020F0502020204030204" pitchFamily="34" charset="0"/>
              </a:rPr>
              <a:t>=</a:t>
            </a:r>
            <a:r>
              <a:rPr lang="es-MX" b="1" kern="1200" dirty="0" err="1">
                <a:solidFill>
                  <a:srgbClr val="008000"/>
                </a:solidFill>
                <a:latin typeface="Calibri" panose="020F0502020204030204" pitchFamily="34" charset="0"/>
                <a:ea typeface="+mn-ea"/>
                <a:cs typeface="Calibri" panose="020F0502020204030204" pitchFamily="34" charset="0"/>
              </a:rPr>
              <a:t>p_id_depto</a:t>
            </a:r>
            <a:endParaRPr lang="es-MX" b="1" kern="1200" dirty="0">
              <a:solidFill>
                <a:srgbClr val="008000"/>
              </a:solidFill>
              <a:latin typeface="Calibri" panose="020F0502020204030204" pitchFamily="34" charset="0"/>
              <a:ea typeface="+mn-ea"/>
              <a:cs typeface="Calibri" panose="020F0502020204030204" pitchFamily="34" charset="0"/>
            </a:endParaRPr>
          </a:p>
          <a:p>
            <a:pPr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v_bonif_annos NUMBER(8);</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v_tot_emp_bonif</a:t>
            </a:r>
            <a:r>
              <a:rPr lang="es-MX" b="1" kern="1200" dirty="0">
                <a:latin typeface="Calibri" panose="020F0502020204030204" pitchFamily="34" charset="0"/>
                <a:ea typeface="+mn-ea"/>
                <a:cs typeface="Calibri" panose="020F0502020204030204" pitchFamily="34" charset="0"/>
              </a:rPr>
              <a:t> NUMBER(2);</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v_monto_tot_bonif</a:t>
            </a:r>
            <a:r>
              <a:rPr lang="es-MX"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EXECUTE IMMEDIATE('TRUNCATE TABLE DETALLE_PAGO_BONATRAB</a:t>
            </a:r>
            <a:r>
              <a:rPr lang="es-MX" b="1" kern="1200" dirty="0">
                <a:latin typeface="Calibri" panose="020F0502020204030204" pitchFamily="34" charset="0"/>
                <a:cs typeface="Calibri" panose="020F0502020204030204" pitchFamily="34" charset="0"/>
              </a:rPr>
              <a:t>'</a:t>
            </a:r>
            <a:r>
              <a:rPr lang="es-MX"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EXECUTE IMMEDIATE('TRUNCATE TABLE RESUMEN_PAGO_BONATRAB</a:t>
            </a:r>
            <a:r>
              <a:rPr lang="es-MX" b="1" kern="1200" dirty="0">
                <a:latin typeface="Calibri" panose="020F0502020204030204" pitchFamily="34" charset="0"/>
                <a:cs typeface="Calibri" panose="020F0502020204030204" pitchFamily="34" charset="0"/>
              </a:rPr>
              <a:t>'</a:t>
            </a:r>
            <a:r>
              <a:rPr lang="es-MX"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solidFill>
                  <a:schemeClr val="tx1"/>
                </a:solidFill>
                <a:latin typeface="Calibri" panose="020F0502020204030204" pitchFamily="34" charset="0"/>
                <a:cs typeface="Calibri" panose="020F0502020204030204" pitchFamily="34" charset="0"/>
              </a:rPr>
              <a:t>/* Se abre el primer cursor y se obtienen departamentos y el total de empleados que trabajan en cada uno de ellos */</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FOR </a:t>
            </a:r>
            <a:r>
              <a:rPr lang="es-MX" b="1" kern="1200" dirty="0" err="1">
                <a:solidFill>
                  <a:srgbClr val="C00000"/>
                </a:solidFill>
                <a:latin typeface="Calibri" panose="020F0502020204030204" pitchFamily="34" charset="0"/>
                <a:cs typeface="Calibri" panose="020F0502020204030204" pitchFamily="34" charset="0"/>
              </a:rPr>
              <a:t>reg_deptos</a:t>
            </a:r>
            <a:r>
              <a:rPr lang="es-MX" b="1" kern="1200" dirty="0">
                <a:solidFill>
                  <a:srgbClr val="C00000"/>
                </a:solidFill>
                <a:latin typeface="Calibri" panose="020F0502020204030204" pitchFamily="34" charset="0"/>
                <a:cs typeface="Calibri" panose="020F0502020204030204" pitchFamily="34" charset="0"/>
              </a:rPr>
              <a:t> IN </a:t>
            </a:r>
            <a:r>
              <a:rPr lang="es-MX" b="1" kern="1200" dirty="0" err="1">
                <a:solidFill>
                  <a:srgbClr val="C00000"/>
                </a:solidFill>
                <a:latin typeface="Calibri" panose="020F0502020204030204" pitchFamily="34" charset="0"/>
                <a:cs typeface="Calibri" panose="020F0502020204030204" pitchFamily="34" charset="0"/>
              </a:rPr>
              <a:t>cur_deptos</a:t>
            </a:r>
            <a:r>
              <a:rPr lang="es-MX" b="1" kern="1200" dirty="0">
                <a:solidFill>
                  <a:srgbClr val="C00000"/>
                </a:solidFill>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LOOP -- Primer LOOP</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err="1">
                <a:solidFill>
                  <a:srgbClr val="C00000"/>
                </a:solidFill>
                <a:latin typeface="Calibri" panose="020F0502020204030204" pitchFamily="34" charset="0"/>
                <a:cs typeface="Calibri" panose="020F0502020204030204" pitchFamily="34" charset="0"/>
              </a:rPr>
              <a:t>v_tot_emp_bonif</a:t>
            </a:r>
            <a:r>
              <a:rPr lang="es-MX" b="1" kern="1200" dirty="0">
                <a:solidFill>
                  <a:srgbClr val="C00000"/>
                </a:solidFill>
                <a:latin typeface="Calibri" panose="020F0502020204030204" pitchFamily="34" charset="0"/>
                <a:cs typeface="Calibri" panose="020F0502020204030204" pitchFamily="34" charset="0"/>
              </a:rPr>
              <a:t>:=0; </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a:t>
            </a:r>
            <a:r>
              <a:rPr lang="es-MX" b="1" kern="1200" dirty="0" err="1">
                <a:solidFill>
                  <a:srgbClr val="C00000"/>
                </a:solidFill>
                <a:latin typeface="Calibri" panose="020F0502020204030204" pitchFamily="34" charset="0"/>
                <a:cs typeface="Calibri" panose="020F0502020204030204" pitchFamily="34" charset="0"/>
              </a:rPr>
              <a:t>v_monto_tot_bonif</a:t>
            </a:r>
            <a:r>
              <a:rPr lang="es-MX" b="1" kern="1200" dirty="0">
                <a:solidFill>
                  <a:srgbClr val="C00000"/>
                </a:solidFill>
                <a:latin typeface="Calibri" panose="020F0502020204030204" pitchFamily="34" charset="0"/>
                <a:cs typeface="Calibri" panose="020F0502020204030204" pitchFamily="34" charset="0"/>
              </a:rPr>
              <a:t>:=0;</a:t>
            </a:r>
          </a:p>
          <a:p>
            <a:pPr lvl="0" fontAlgn="base">
              <a:spcBef>
                <a:spcPct val="0"/>
              </a:spcBef>
              <a:spcAft>
                <a:spcPct val="0"/>
              </a:spcAft>
              <a:buClrTx/>
              <a:defRPr/>
            </a:pPr>
            <a:r>
              <a:rPr lang="es-MX" b="1" kern="1200" dirty="0">
                <a:solidFill>
                  <a:srgbClr val="FF0000"/>
                </a:solidFill>
                <a:latin typeface="Calibri" panose="020F0502020204030204" pitchFamily="34" charset="0"/>
                <a:cs typeface="Calibri" panose="020F0502020204030204" pitchFamily="34" charset="0"/>
              </a:rPr>
              <a:t>-- El bloque continúa en la siguiente PPT</a:t>
            </a:r>
            <a:r>
              <a:rPr lang="es-MX" b="1" kern="1200" dirty="0">
                <a:solidFill>
                  <a:srgbClr val="FF0000"/>
                </a:solidFill>
                <a:latin typeface="Calibri" panose="020F0502020204030204" pitchFamily="34" charset="0"/>
                <a:ea typeface="+mn-ea"/>
                <a:cs typeface="Calibri" panose="020F0502020204030204" pitchFamily="34" charset="0"/>
              </a:rPr>
              <a:t>     </a:t>
            </a: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048462"/>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2843225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a:t>
            </a:r>
            <a:br>
              <a:rPr lang="es-MX" sz="2800" b="1" dirty="0">
                <a:solidFill>
                  <a:prstClr val="white"/>
                </a:solidFill>
                <a:latin typeface="Calibri"/>
              </a:rPr>
            </a:br>
            <a:r>
              <a:rPr lang="es-MX" sz="2800" b="1" dirty="0">
                <a:solidFill>
                  <a:prstClr val="white"/>
                </a:solidFill>
                <a:latin typeface="Calibri"/>
              </a:rPr>
              <a:t>con más de un Cursor</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100209" y="1135916"/>
            <a:ext cx="8931057" cy="563231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chemeClr val="tx1"/>
                </a:solidFill>
                <a:latin typeface="Calibri" panose="020F0502020204030204" pitchFamily="34" charset="0"/>
                <a:ea typeface="+mn-ea"/>
                <a:cs typeface="Calibri" panose="020F0502020204030204" pitchFamily="34" charset="0"/>
              </a:rPr>
              <a:t>/* Se abre el segundo cursor para obtener información de los empleados que trabajan en el departamento leído del primer cursor */</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FOR reg_datos_emp IN cur_empleados(</a:t>
            </a:r>
            <a:r>
              <a:rPr lang="es-MX" b="1" kern="1200" dirty="0" err="1">
                <a:solidFill>
                  <a:srgbClr val="008000"/>
                </a:solidFill>
                <a:latin typeface="Calibri" panose="020F0502020204030204" pitchFamily="34" charset="0"/>
                <a:ea typeface="+mn-ea"/>
                <a:cs typeface="Calibri" panose="020F0502020204030204" pitchFamily="34" charset="0"/>
              </a:rPr>
              <a:t>reg_deptos</a:t>
            </a: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Id_depto</a:t>
            </a:r>
            <a:r>
              <a:rPr lang="es-MX" b="1" kern="1200" dirty="0">
                <a:solidFill>
                  <a:srgbClr val="008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LOOP -- Segundo LOOP</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IF </a:t>
            </a:r>
            <a:r>
              <a:rPr lang="es-MX" b="1" kern="1200" dirty="0" err="1">
                <a:solidFill>
                  <a:srgbClr val="008000"/>
                </a:solidFill>
                <a:latin typeface="Calibri" panose="020F0502020204030204" pitchFamily="34" charset="0"/>
                <a:ea typeface="+mn-ea"/>
                <a:cs typeface="Calibri" panose="020F0502020204030204" pitchFamily="34" charset="0"/>
              </a:rPr>
              <a:t>reg_datos_emp.annos_trab</a:t>
            </a:r>
            <a:r>
              <a:rPr lang="es-MX" b="1" kern="1200" dirty="0">
                <a:solidFill>
                  <a:srgbClr val="008000"/>
                </a:solidFill>
                <a:latin typeface="Calibri" panose="020F0502020204030204" pitchFamily="34" charset="0"/>
                <a:ea typeface="+mn-ea"/>
                <a:cs typeface="Calibri" panose="020F0502020204030204" pitchFamily="34" charset="0"/>
              </a:rPr>
              <a:t> &gt;=18 THEN</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a:t>
            </a:r>
            <a:r>
              <a:rPr lang="en-US" b="1" kern="1200" dirty="0">
                <a:solidFill>
                  <a:srgbClr val="008000"/>
                </a:solidFill>
                <a:latin typeface="Calibri" panose="020F0502020204030204" pitchFamily="34" charset="0"/>
                <a:ea typeface="+mn-ea"/>
                <a:cs typeface="Calibri" panose="020F0502020204030204" pitchFamily="34" charset="0"/>
              </a:rPr>
              <a:t>SELECT ROUND(</a:t>
            </a:r>
            <a:r>
              <a:rPr lang="en-US" b="1" kern="1200" dirty="0" err="1">
                <a:solidFill>
                  <a:srgbClr val="008000"/>
                </a:solidFill>
                <a:latin typeface="Calibri" panose="020F0502020204030204" pitchFamily="34" charset="0"/>
                <a:ea typeface="+mn-ea"/>
                <a:cs typeface="Calibri" panose="020F0502020204030204" pitchFamily="34" charset="0"/>
              </a:rPr>
              <a:t>reg_datos_emp.salary</a:t>
            </a:r>
            <a:r>
              <a:rPr lang="en-US" b="1" kern="1200" dirty="0">
                <a:solidFill>
                  <a:srgbClr val="008000"/>
                </a:solidFill>
                <a:latin typeface="Calibri" panose="020F0502020204030204" pitchFamily="34" charset="0"/>
                <a:ea typeface="+mn-ea"/>
                <a:cs typeface="Calibri" panose="020F0502020204030204" pitchFamily="34" charset="0"/>
              </a:rPr>
              <a:t>*(</a:t>
            </a:r>
            <a:r>
              <a:rPr lang="en-US" b="1" kern="1200" dirty="0" err="1">
                <a:solidFill>
                  <a:srgbClr val="008000"/>
                </a:solidFill>
                <a:latin typeface="Calibri" panose="020F0502020204030204" pitchFamily="34" charset="0"/>
                <a:ea typeface="+mn-ea"/>
                <a:cs typeface="Calibri" panose="020F0502020204030204" pitchFamily="34" charset="0"/>
              </a:rPr>
              <a:t>porc_bonif</a:t>
            </a:r>
            <a:r>
              <a:rPr lang="en-US" b="1" kern="1200" dirty="0">
                <a:solidFill>
                  <a:srgbClr val="008000"/>
                </a:solidFill>
                <a:latin typeface="Calibri" panose="020F0502020204030204" pitchFamily="34" charset="0"/>
                <a:ea typeface="+mn-ea"/>
                <a:cs typeface="Calibri" panose="020F0502020204030204" pitchFamily="34" charset="0"/>
              </a:rPr>
              <a:t>/100)) </a:t>
            </a:r>
            <a:r>
              <a:rPr lang="es-MX" b="1" kern="1200" dirty="0">
                <a:solidFill>
                  <a:srgbClr val="008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INTO v_bonif_annos</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FROM </a:t>
            </a:r>
            <a:r>
              <a:rPr lang="es-MX" b="1" kern="1200" dirty="0" err="1">
                <a:solidFill>
                  <a:srgbClr val="008000"/>
                </a:solidFill>
                <a:latin typeface="Calibri" panose="020F0502020204030204" pitchFamily="34" charset="0"/>
                <a:ea typeface="+mn-ea"/>
                <a:cs typeface="Calibri" panose="020F0502020204030204" pitchFamily="34" charset="0"/>
              </a:rPr>
              <a:t>tramo_bonif_annos_trab</a:t>
            </a:r>
            <a:endParaRPr lang="es-MX"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WHERE </a:t>
            </a:r>
            <a:r>
              <a:rPr lang="es-MX" b="1" kern="1200" dirty="0" err="1">
                <a:solidFill>
                  <a:srgbClr val="008000"/>
                </a:solidFill>
                <a:latin typeface="Calibri" panose="020F0502020204030204" pitchFamily="34" charset="0"/>
                <a:ea typeface="+mn-ea"/>
                <a:cs typeface="Calibri" panose="020F0502020204030204" pitchFamily="34" charset="0"/>
              </a:rPr>
              <a:t>reg_datos_emp.annos_trab</a:t>
            </a:r>
            <a:r>
              <a:rPr lang="es-MX" b="1" kern="1200" dirty="0">
                <a:solidFill>
                  <a:srgbClr val="008000"/>
                </a:solidFill>
                <a:latin typeface="Calibri" panose="020F0502020204030204" pitchFamily="34" charset="0"/>
                <a:ea typeface="+mn-ea"/>
                <a:cs typeface="Calibri" panose="020F0502020204030204" pitchFamily="34" charset="0"/>
              </a:rPr>
              <a:t> BETWEEN rango_ini AND rango_fin;</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v_tot_emp_bonif</a:t>
            </a:r>
            <a:r>
              <a:rPr lang="es-MX" b="1" kern="1200" dirty="0">
                <a:solidFill>
                  <a:srgbClr val="008000"/>
                </a:solidFill>
                <a:latin typeface="Calibri" panose="020F0502020204030204" pitchFamily="34" charset="0"/>
                <a:ea typeface="+mn-ea"/>
                <a:cs typeface="Calibri" panose="020F0502020204030204" pitchFamily="34" charset="0"/>
              </a:rPr>
              <a:t>:=v_tot_emp_bonif+1;</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v_monto_tot_bonif</a:t>
            </a:r>
            <a:r>
              <a:rPr lang="es-MX" b="1" kern="1200" dirty="0">
                <a:solidFill>
                  <a:srgbClr val="008000"/>
                </a:solidFill>
                <a:latin typeface="Calibri" panose="020F0502020204030204" pitchFamily="34" charset="0"/>
                <a:ea typeface="+mn-ea"/>
                <a:cs typeface="Calibri" panose="020F0502020204030204" pitchFamily="34" charset="0"/>
              </a:rPr>
              <a:t>:=</a:t>
            </a:r>
            <a:r>
              <a:rPr lang="es-MX" b="1" kern="1200" dirty="0" err="1">
                <a:solidFill>
                  <a:srgbClr val="008000"/>
                </a:solidFill>
                <a:latin typeface="Calibri" panose="020F0502020204030204" pitchFamily="34" charset="0"/>
                <a:ea typeface="+mn-ea"/>
                <a:cs typeface="Calibri" panose="020F0502020204030204" pitchFamily="34" charset="0"/>
              </a:rPr>
              <a:t>v_monto_tot_bonif+v_bonif_annos</a:t>
            </a:r>
            <a:r>
              <a:rPr lang="es-MX"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solidFill>
                  <a:srgbClr val="008000"/>
                </a:solidFill>
                <a:latin typeface="Calibri" panose="020F0502020204030204" pitchFamily="34" charset="0"/>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Se inserta información por cada empleado que pertenezca al departamento leído desde el primer cursor   	y que tenga 18 o más años contratado */</a:t>
            </a:r>
            <a:endParaRPr lang="es-MX"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INSERT INTO DETALLE_PAGO_BONATRAB</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VALUES(</a:t>
            </a:r>
            <a:r>
              <a:rPr lang="es-MX" b="1" kern="1200" dirty="0" err="1">
                <a:solidFill>
                  <a:srgbClr val="008000"/>
                </a:solidFill>
                <a:latin typeface="Calibri" panose="020F0502020204030204" pitchFamily="34" charset="0"/>
                <a:ea typeface="+mn-ea"/>
                <a:cs typeface="Calibri" panose="020F0502020204030204" pitchFamily="34" charset="0"/>
              </a:rPr>
              <a:t>reg_datos_emp.id_emp</a:t>
            </a: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reg_deptos.id_depto</a:t>
            </a: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reg_datos_emp.salary</a:t>
            </a:r>
            <a:r>
              <a:rPr lang="es-MX"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a:t>
            </a:r>
            <a:r>
              <a:rPr lang="es-MX" b="1" kern="1200" dirty="0" err="1">
                <a:solidFill>
                  <a:srgbClr val="008000"/>
                </a:solidFill>
                <a:latin typeface="Calibri" panose="020F0502020204030204" pitchFamily="34" charset="0"/>
                <a:ea typeface="+mn-ea"/>
                <a:cs typeface="Calibri" panose="020F0502020204030204" pitchFamily="34" charset="0"/>
              </a:rPr>
              <a:t>reg_datos_emp.annos_trab,v_bonif_annos</a:t>
            </a:r>
            <a:r>
              <a:rPr lang="es-MX"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b="1" kern="1200" dirty="0">
                <a:solidFill>
                  <a:srgbClr val="008000"/>
                </a:solidFill>
                <a:latin typeface="Calibri" panose="020F0502020204030204" pitchFamily="34" charset="0"/>
                <a:ea typeface="+mn-ea"/>
                <a:cs typeface="Calibri" panose="020F0502020204030204" pitchFamily="34" charset="0"/>
              </a:rPr>
              <a:t>     END LOOP; </a:t>
            </a:r>
            <a:r>
              <a:rPr lang="es-MX" b="1" kern="1200" dirty="0">
                <a:latin typeface="Calibri" panose="020F0502020204030204" pitchFamily="34" charset="0"/>
                <a:ea typeface="+mn-ea"/>
                <a:cs typeface="Calibri" panose="020F0502020204030204" pitchFamily="34" charset="0"/>
              </a:rPr>
              <a:t>-- Fin segundo LOOP</a:t>
            </a:r>
          </a:p>
          <a:p>
            <a:pPr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chemeClr val="tx1"/>
                </a:solidFill>
                <a:latin typeface="Calibri" panose="020F0502020204030204" pitchFamily="34" charset="0"/>
                <a:cs typeface="Calibri" panose="020F0502020204030204" pitchFamily="34" charset="0"/>
              </a:rPr>
              <a:t> Se inserte información totalizada por cada departamento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ea typeface="+mn-ea"/>
                <a:cs typeface="Calibri" panose="020F0502020204030204" pitchFamily="34" charset="0"/>
              </a:rPr>
              <a:t>     INSERT INTO RESUMEN_PAGO_BONATRAB</a:t>
            </a:r>
          </a:p>
          <a:p>
            <a:pPr lvl="0" fontAlgn="base">
              <a:spcBef>
                <a:spcPct val="0"/>
              </a:spcBef>
              <a:spcAft>
                <a:spcPct val="0"/>
              </a:spcAft>
              <a:buClrTx/>
              <a:defRPr/>
            </a:pPr>
            <a:r>
              <a:rPr lang="es-MX" b="1" kern="1200" dirty="0">
                <a:solidFill>
                  <a:srgbClr val="C00000"/>
                </a:solidFill>
                <a:latin typeface="Calibri" panose="020F0502020204030204" pitchFamily="34" charset="0"/>
                <a:ea typeface="+mn-ea"/>
                <a:cs typeface="Calibri" panose="020F0502020204030204" pitchFamily="34" charset="0"/>
              </a:rPr>
              <a:t>     VALUES(</a:t>
            </a:r>
            <a:r>
              <a:rPr lang="es-MX" b="1" kern="1200" dirty="0" err="1">
                <a:solidFill>
                  <a:srgbClr val="C00000"/>
                </a:solidFill>
                <a:latin typeface="Calibri" panose="020F0502020204030204" pitchFamily="34" charset="0"/>
                <a:ea typeface="+mn-ea"/>
                <a:cs typeface="Calibri" panose="020F0502020204030204" pitchFamily="34" charset="0"/>
              </a:rPr>
              <a:t>reg_deptos</a:t>
            </a:r>
            <a:r>
              <a:rPr lang="es-MX" b="1" kern="1200" dirty="0">
                <a:solidFill>
                  <a:srgbClr val="C00000"/>
                </a:solidFill>
                <a:latin typeface="Calibri" panose="020F0502020204030204" pitchFamily="34" charset="0"/>
                <a:ea typeface="+mn-ea"/>
                <a:cs typeface="Calibri" panose="020F0502020204030204" pitchFamily="34" charset="0"/>
              </a:rPr>
              <a:t>. </a:t>
            </a:r>
            <a:r>
              <a:rPr lang="es-MX" b="1" kern="1200" dirty="0" err="1">
                <a:solidFill>
                  <a:srgbClr val="C00000"/>
                </a:solidFill>
                <a:latin typeface="Calibri" panose="020F0502020204030204" pitchFamily="34" charset="0"/>
                <a:ea typeface="+mn-ea"/>
                <a:cs typeface="Calibri" panose="020F0502020204030204" pitchFamily="34" charset="0"/>
              </a:rPr>
              <a:t>Id_depto</a:t>
            </a:r>
            <a:r>
              <a:rPr lang="es-MX" b="1" kern="1200" dirty="0">
                <a:solidFill>
                  <a:srgbClr val="C00000"/>
                </a:solidFill>
                <a:latin typeface="Calibri" panose="020F0502020204030204" pitchFamily="34" charset="0"/>
                <a:ea typeface="+mn-ea"/>
                <a:cs typeface="Calibri" panose="020F0502020204030204" pitchFamily="34" charset="0"/>
              </a:rPr>
              <a:t>, </a:t>
            </a:r>
            <a:r>
              <a:rPr lang="es-MX" b="1" kern="1200" dirty="0" err="1">
                <a:solidFill>
                  <a:srgbClr val="C00000"/>
                </a:solidFill>
                <a:latin typeface="Calibri" panose="020F0502020204030204" pitchFamily="34" charset="0"/>
                <a:ea typeface="+mn-ea"/>
                <a:cs typeface="Calibri" panose="020F0502020204030204" pitchFamily="34" charset="0"/>
              </a:rPr>
              <a:t>reg_deptos.total_emp,v_tot_emp_bonif,v_monto_tot_bonif</a:t>
            </a:r>
            <a:r>
              <a:rPr lang="es-MX"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solidFill>
                  <a:srgbClr val="C00000"/>
                </a:solidFill>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s-MX" b="1" kern="1200" dirty="0">
                <a:solidFill>
                  <a:srgbClr val="C00000"/>
                </a:solidFill>
                <a:latin typeface="Calibri" panose="020F0502020204030204" pitchFamily="34" charset="0"/>
                <a:ea typeface="+mn-ea"/>
                <a:cs typeface="Calibri" panose="020F0502020204030204" pitchFamily="34" charset="0"/>
              </a:rPr>
              <a:t> END LOOP</a:t>
            </a:r>
            <a:r>
              <a:rPr lang="es-MX" b="1" kern="1200" dirty="0">
                <a:latin typeface="Calibri" panose="020F0502020204030204" pitchFamily="34" charset="0"/>
                <a:ea typeface="+mn-ea"/>
                <a:cs typeface="Calibri" panose="020F0502020204030204" pitchFamily="34" charset="0"/>
              </a:rPr>
              <a:t>;-- Fin primer LOOP</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END;</a:t>
            </a:r>
          </a:p>
          <a:p>
            <a:pPr fontAlgn="base">
              <a:spcBef>
                <a:spcPct val="0"/>
              </a:spcBef>
              <a:spcAft>
                <a:spcPct val="0"/>
              </a:spcAft>
              <a:buClrTx/>
              <a:defRPr/>
            </a:pPr>
            <a:r>
              <a:rPr lang="es-MX" b="1" kern="1200" dirty="0">
                <a:solidFill>
                  <a:srgbClr val="FF0000"/>
                </a:solidFill>
                <a:latin typeface="Calibri" panose="020F0502020204030204" pitchFamily="34" charset="0"/>
                <a:cs typeface="Calibri" panose="020F0502020204030204" pitchFamily="34" charset="0"/>
              </a:rPr>
              <a:t>-- Los resultados del proceso se muestran en la siguiente PPT </a:t>
            </a:r>
          </a:p>
          <a:p>
            <a:pPr fontAlgn="base">
              <a:spcBef>
                <a:spcPct val="0"/>
              </a:spcBef>
              <a:spcAft>
                <a:spcPct val="0"/>
              </a:spcAft>
              <a:buClrTx/>
              <a:defRPr/>
            </a:pPr>
            <a:endParaRPr lang="es-MX" sz="800" b="1" kern="12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2907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Trabajar simultáneamente con más de un Cursor</a:t>
            </a:r>
            <a:endParaRPr lang="es-CL" sz="2800" b="1" dirty="0">
              <a:solidFill>
                <a:prstClr val="white"/>
              </a:solidFill>
              <a:latin typeface="Calibri"/>
            </a:endParaRPr>
          </a:p>
        </p:txBody>
      </p:sp>
      <p:sp>
        <p:nvSpPr>
          <p:cNvPr id="7" name="Rectangle 3">
            <a:extLst>
              <a:ext uri="{FF2B5EF4-FFF2-40B4-BE49-F238E27FC236}">
                <a16:creationId xmlns:a16="http://schemas.microsoft.com/office/drawing/2014/main" id="{129B0562-5F77-473B-AF72-2DD4E942AAA2}"/>
              </a:ext>
            </a:extLst>
          </p:cNvPr>
          <p:cNvSpPr txBox="1">
            <a:spLocks noChangeArrowheads="1"/>
          </p:cNvSpPr>
          <p:nvPr/>
        </p:nvSpPr>
        <p:spPr bwMode="auto">
          <a:xfrm>
            <a:off x="611188" y="1136144"/>
            <a:ext cx="7848600" cy="337180"/>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CL" sz="1600" b="1" kern="1200" dirty="0">
                <a:solidFill>
                  <a:prstClr val="black"/>
                </a:solidFill>
                <a:latin typeface="Calibri"/>
                <a:ea typeface="Arial Unicode MS"/>
                <a:cs typeface="Arial Unicode MS"/>
              </a:rPr>
              <a:t>Tabla DETALLE_PAGO_BONATRAB</a:t>
            </a: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CL" sz="1600" b="1" kern="1200" dirty="0">
                <a:solidFill>
                  <a:prstClr val="black"/>
                </a:solidFill>
                <a:latin typeface="Calibri"/>
                <a:ea typeface="Arial Unicode MS"/>
                <a:cs typeface="Arial Unicode MS"/>
              </a:rPr>
              <a:t>Tabla RESUMEN_PAGO_BONATRAB</a:t>
            </a: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p:txBody>
      </p:sp>
      <p:pic>
        <p:nvPicPr>
          <p:cNvPr id="4" name="Imagen 3">
            <a:extLst>
              <a:ext uri="{FF2B5EF4-FFF2-40B4-BE49-F238E27FC236}">
                <a16:creationId xmlns:a16="http://schemas.microsoft.com/office/drawing/2014/main" id="{08D2C080-D3C4-4A78-BDB5-3164BCFFA15F}"/>
              </a:ext>
            </a:extLst>
          </p:cNvPr>
          <p:cNvPicPr>
            <a:picLocks noChangeAspect="1"/>
          </p:cNvPicPr>
          <p:nvPr/>
        </p:nvPicPr>
        <p:blipFill>
          <a:blip r:embed="rId3"/>
          <a:stretch>
            <a:fillRect/>
          </a:stretch>
        </p:blipFill>
        <p:spPr>
          <a:xfrm>
            <a:off x="688928" y="4305620"/>
            <a:ext cx="4308957" cy="2451806"/>
          </a:xfrm>
          <a:prstGeom prst="rect">
            <a:avLst/>
          </a:prstGeom>
        </p:spPr>
      </p:pic>
      <p:pic>
        <p:nvPicPr>
          <p:cNvPr id="6" name="Imagen 5" descr="Tabla&#10;&#10;Descripción generada automáticamente">
            <a:extLst>
              <a:ext uri="{FF2B5EF4-FFF2-40B4-BE49-F238E27FC236}">
                <a16:creationId xmlns:a16="http://schemas.microsoft.com/office/drawing/2014/main" id="{E2947D01-00DF-4C9C-BA49-A85239D88528}"/>
              </a:ext>
            </a:extLst>
          </p:cNvPr>
          <p:cNvPicPr>
            <a:picLocks noChangeAspect="1"/>
          </p:cNvPicPr>
          <p:nvPr/>
        </p:nvPicPr>
        <p:blipFill>
          <a:blip r:embed="rId4"/>
          <a:stretch>
            <a:fillRect/>
          </a:stretch>
        </p:blipFill>
        <p:spPr>
          <a:xfrm>
            <a:off x="686344" y="1397418"/>
            <a:ext cx="4862686" cy="2292673"/>
          </a:xfrm>
          <a:prstGeom prst="rect">
            <a:avLst/>
          </a:prstGeom>
        </p:spPr>
      </p:pic>
    </p:spTree>
    <p:extLst>
      <p:ext uri="{BB962C8B-B14F-4D97-AF65-F5344CB8AC3E}">
        <p14:creationId xmlns:p14="http://schemas.microsoft.com/office/powerpoint/2010/main" val="239908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pic>
        <p:nvPicPr>
          <p:cNvPr id="4" name="Imagen 3">
            <a:extLst>
              <a:ext uri="{FF2B5EF4-FFF2-40B4-BE49-F238E27FC236}">
                <a16:creationId xmlns:a16="http://schemas.microsoft.com/office/drawing/2014/main" id="{9923DFC0-AE51-41C0-8DAC-1548E6C24EAF}"/>
              </a:ext>
            </a:extLst>
          </p:cNvPr>
          <p:cNvPicPr>
            <a:picLocks noChangeAspect="1"/>
          </p:cNvPicPr>
          <p:nvPr/>
        </p:nvPicPr>
        <p:blipFill>
          <a:blip r:embed="rId3"/>
          <a:stretch>
            <a:fillRect/>
          </a:stretch>
        </p:blipFill>
        <p:spPr>
          <a:xfrm>
            <a:off x="1308417" y="1113407"/>
            <a:ext cx="6527165" cy="5641596"/>
          </a:xfrm>
          <a:prstGeom prst="rect">
            <a:avLst/>
          </a:prstGeom>
        </p:spPr>
      </p:pic>
    </p:spTree>
    <p:extLst>
      <p:ext uri="{BB962C8B-B14F-4D97-AF65-F5344CB8AC3E}">
        <p14:creationId xmlns:p14="http://schemas.microsoft.com/office/powerpoint/2010/main" val="3813034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pic>
        <p:nvPicPr>
          <p:cNvPr id="18" name="Imagen 17">
            <a:extLst>
              <a:ext uri="{FF2B5EF4-FFF2-40B4-BE49-F238E27FC236}">
                <a16:creationId xmlns:a16="http://schemas.microsoft.com/office/drawing/2014/main" id="{77576B1B-3E43-4A5D-85DF-33378987B85B}"/>
              </a:ext>
            </a:extLst>
          </p:cNvPr>
          <p:cNvPicPr>
            <a:picLocks noChangeAspect="1"/>
          </p:cNvPicPr>
          <p:nvPr/>
        </p:nvPicPr>
        <p:blipFill>
          <a:blip r:embed="rId3"/>
          <a:stretch>
            <a:fillRect/>
          </a:stretch>
        </p:blipFill>
        <p:spPr>
          <a:xfrm>
            <a:off x="1228054" y="1289963"/>
            <a:ext cx="6687892" cy="5029636"/>
          </a:xfrm>
          <a:prstGeom prst="rect">
            <a:avLst/>
          </a:prstGeom>
        </p:spPr>
      </p:pic>
    </p:spTree>
    <p:extLst>
      <p:ext uri="{BB962C8B-B14F-4D97-AF65-F5344CB8AC3E}">
        <p14:creationId xmlns:p14="http://schemas.microsoft.com/office/powerpoint/2010/main" val="165385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122618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1529268"/>
            <a:ext cx="698233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TYPE </a:t>
            </a:r>
            <a:r>
              <a:rPr lang="en-US" sz="1600" b="1" i="1" dirty="0" err="1">
                <a:solidFill>
                  <a:srgbClr val="C00000"/>
                </a:solidFill>
                <a:latin typeface="Calibri" panose="020F0502020204030204" pitchFamily="34" charset="0"/>
                <a:cs typeface="Calibri" panose="020F0502020204030204" pitchFamily="34" charset="0"/>
              </a:rPr>
              <a:t>nombre_tipo_cursor</a:t>
            </a:r>
            <a:r>
              <a:rPr lang="en-US" sz="1600" b="1" dirty="0">
                <a:latin typeface="Calibri" panose="020F0502020204030204" pitchFamily="34" charset="0"/>
                <a:cs typeface="Calibri" panose="020F0502020204030204" pitchFamily="34" charset="0"/>
              </a:rPr>
              <a:t> IS REF CURSOR [ RETURN </a:t>
            </a:r>
            <a:r>
              <a:rPr lang="en-US" sz="1600" b="1" i="1" dirty="0" err="1">
                <a:latin typeface="Calibri" panose="020F0502020204030204" pitchFamily="34" charset="0"/>
                <a:cs typeface="Calibri" panose="020F0502020204030204" pitchFamily="34" charset="0"/>
              </a:rPr>
              <a:t>tipo_retorno</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a:t>
            </a:r>
          </a:p>
          <a:p>
            <a:pPr>
              <a:defRPr/>
            </a:pPr>
            <a:r>
              <a:rPr lang="en-US" sz="1600" b="1" i="1" dirty="0" err="1">
                <a:solidFill>
                  <a:srgbClr val="008000"/>
                </a:solidFill>
                <a:latin typeface="Calibri" panose="020F0502020204030204" pitchFamily="34" charset="0"/>
                <a:cs typeface="Calibri" panose="020F0502020204030204" pitchFamily="34" charset="0"/>
              </a:rPr>
              <a:t>variable_cursor</a:t>
            </a:r>
            <a:r>
              <a:rPr lang="en-US" sz="1600" b="1" i="1" dirty="0">
                <a:latin typeface="Calibri" panose="020F0502020204030204" pitchFamily="34" charset="0"/>
                <a:cs typeface="Calibri" panose="020F0502020204030204" pitchFamily="34" charset="0"/>
              </a:rPr>
              <a:t> </a:t>
            </a:r>
            <a:r>
              <a:rPr lang="en-US" sz="1600" b="1" i="1" dirty="0" err="1">
                <a:solidFill>
                  <a:srgbClr val="C00000"/>
                </a:solidFill>
                <a:latin typeface="Calibri" panose="020F0502020204030204" pitchFamily="34" charset="0"/>
                <a:cs typeface="Calibri" panose="020F0502020204030204" pitchFamily="34" charset="0"/>
              </a:rPr>
              <a:t>nombre_tipo_cursor</a:t>
            </a:r>
            <a:r>
              <a:rPr lang="en-US" sz="1600" b="1" i="1" dirty="0">
                <a:latin typeface="Calibri" panose="020F0502020204030204" pitchFamily="34" charset="0"/>
                <a:cs typeface="Calibri" panose="020F0502020204030204" pitchFamily="34" charset="0"/>
              </a:rPr>
              <a:t>;</a:t>
            </a:r>
            <a:endParaRPr lang="en-US" sz="1600" b="1" dirty="0">
              <a:latin typeface="Calibri" panose="020F0502020204030204" pitchFamily="34" charset="0"/>
              <a:cs typeface="Calibri" panose="020F0502020204030204" pitchFamily="34" charset="0"/>
            </a:endParaRPr>
          </a:p>
          <a:p>
            <a:pPr>
              <a:defRPr/>
            </a:pPr>
            <a:r>
              <a:rPr lang="en-US" sz="1600" b="1" i="1" dirty="0" err="1">
                <a:solidFill>
                  <a:srgbClr val="008000"/>
                </a:solidFill>
                <a:latin typeface="Calibri" panose="020F0502020204030204" pitchFamily="34" charset="0"/>
                <a:cs typeface="Calibri" panose="020F0502020204030204" pitchFamily="34" charset="0"/>
              </a:rPr>
              <a:t>variable_cursor</a:t>
            </a:r>
            <a:r>
              <a:rPr lang="en-US" sz="1600" b="1" dirty="0">
                <a:latin typeface="Calibri" panose="020F0502020204030204" pitchFamily="34" charset="0"/>
                <a:cs typeface="Calibri" panose="020F0502020204030204" pitchFamily="34" charset="0"/>
              </a:rPr>
              <a:t> SYS_REFCURSOR;</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7" name="Text Box 5">
            <a:extLst>
              <a:ext uri="{FF2B5EF4-FFF2-40B4-BE49-F238E27FC236}">
                <a16:creationId xmlns:a16="http://schemas.microsoft.com/office/drawing/2014/main" id="{2DB2B808-938B-4316-A502-364E7FB8F35B}"/>
              </a:ext>
            </a:extLst>
          </p:cNvPr>
          <p:cNvSpPr txBox="1">
            <a:spLocks noChangeArrowheads="1"/>
          </p:cNvSpPr>
          <p:nvPr/>
        </p:nvSpPr>
        <p:spPr bwMode="auto">
          <a:xfrm>
            <a:off x="1198921" y="3410256"/>
            <a:ext cx="7168465"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TYPE </a:t>
            </a:r>
            <a:r>
              <a:rPr lang="en-US" sz="1600" b="1" dirty="0" err="1">
                <a:solidFill>
                  <a:srgbClr val="C00000"/>
                </a:solidFill>
                <a:latin typeface="Calibri" panose="020F0502020204030204" pitchFamily="34" charset="0"/>
                <a:cs typeface="Calibri" panose="020F0502020204030204" pitchFamily="34" charset="0"/>
              </a:rPr>
              <a:t>tipo_cur_emp</a:t>
            </a:r>
            <a:r>
              <a:rPr lang="en-US" sz="1600" b="1" dirty="0">
                <a:latin typeface="Calibri" panose="020F0502020204030204" pitchFamily="34" charset="0"/>
                <a:cs typeface="Calibri" panose="020F0502020204030204" pitchFamily="34" charset="0"/>
              </a:rPr>
              <a:t> IS REF CURSOR RETURN </a:t>
            </a:r>
            <a:r>
              <a:rPr lang="en-US" sz="1600" b="1" dirty="0" err="1">
                <a:latin typeface="Calibri" panose="020F0502020204030204" pitchFamily="34" charset="0"/>
                <a:cs typeface="Calibri" panose="020F0502020204030204" pitchFamily="34" charset="0"/>
              </a:rPr>
              <a:t>employees%ROWTYPE</a:t>
            </a:r>
            <a:r>
              <a:rPr lang="en-US" sz="1600" b="1" dirty="0">
                <a:latin typeface="Calibri" panose="020F0502020204030204" pitchFamily="34" charset="0"/>
                <a:cs typeface="Calibri" panose="020F0502020204030204" pitchFamily="34" charset="0"/>
              </a:rPr>
              <a:t>; -- Tipo </a:t>
            </a:r>
            <a:r>
              <a:rPr lang="en-US" sz="1600" b="1" dirty="0" err="1">
                <a:latin typeface="Calibri" panose="020F0502020204030204" pitchFamily="34" charset="0"/>
                <a:cs typeface="Calibri" panose="020F0502020204030204" pitchFamily="34" charset="0"/>
              </a:rPr>
              <a:t>Fuerte</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TYPE </a:t>
            </a:r>
            <a:r>
              <a:rPr lang="en-US" sz="1600" b="1" dirty="0" err="1">
                <a:solidFill>
                  <a:srgbClr val="0000DE"/>
                </a:solidFill>
                <a:latin typeface="Calibri" panose="020F0502020204030204" pitchFamily="34" charset="0"/>
                <a:cs typeface="Calibri" panose="020F0502020204030204" pitchFamily="34" charset="0"/>
              </a:rPr>
              <a:t>tipo_cur_generico</a:t>
            </a:r>
            <a:r>
              <a:rPr lang="en-US" sz="1600" b="1" dirty="0">
                <a:latin typeface="Calibri" panose="020F0502020204030204" pitchFamily="34" charset="0"/>
                <a:cs typeface="Calibri" panose="020F0502020204030204" pitchFamily="34" charset="0"/>
              </a:rPr>
              <a:t> IS REF CURSOR;  -- Tipo </a:t>
            </a:r>
            <a:r>
              <a:rPr lang="en-US" sz="1600" b="1" dirty="0" err="1">
                <a:latin typeface="Calibri" panose="020F0502020204030204" pitchFamily="34" charset="0"/>
                <a:cs typeface="Calibri" panose="020F0502020204030204" pitchFamily="34" charset="0"/>
              </a:rPr>
              <a:t>Débil</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vc_cursor1</a:t>
            </a: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tipo_cur_emp</a:t>
            </a:r>
            <a:r>
              <a:rPr lang="en-US" sz="1600" b="1" dirty="0">
                <a:latin typeface="Calibri" panose="020F0502020204030204" pitchFamily="34" charset="0"/>
                <a:cs typeface="Calibri" panose="020F0502020204030204" pitchFamily="34" charset="0"/>
              </a:rPr>
              <a:t> ; -- Variable de Cursor </a:t>
            </a:r>
            <a:r>
              <a:rPr lang="en-US" sz="1600" b="1" dirty="0" err="1">
                <a:latin typeface="Calibri" panose="020F0502020204030204" pitchFamily="34" charset="0"/>
                <a:cs typeface="Calibri" panose="020F0502020204030204" pitchFamily="34" charset="0"/>
              </a:rPr>
              <a:t>Fuerte</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vc_cursor2</a:t>
            </a: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tipo_cur_generico</a:t>
            </a:r>
            <a:r>
              <a:rPr lang="en-US" sz="1600" b="1" dirty="0">
                <a:latin typeface="Calibri" panose="020F0502020204030204" pitchFamily="34" charset="0"/>
                <a:cs typeface="Calibri" panose="020F0502020204030204" pitchFamily="34" charset="0"/>
              </a:rPr>
              <a:t>;   -- Variable de Cursor </a:t>
            </a:r>
            <a:r>
              <a:rPr lang="en-US" sz="1600" b="1" dirty="0" err="1">
                <a:latin typeface="Calibri" panose="020F0502020204030204" pitchFamily="34" charset="0"/>
                <a:cs typeface="Calibri" panose="020F0502020204030204" pitchFamily="34" charset="0"/>
              </a:rPr>
              <a:t>Débil</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 vc_cursor3</a:t>
            </a:r>
            <a:r>
              <a:rPr lang="en-US" sz="1600" b="1" dirty="0">
                <a:latin typeface="Calibri" panose="020F0502020204030204" pitchFamily="34" charset="0"/>
                <a:cs typeface="Calibri" panose="020F0502020204030204" pitchFamily="34" charset="0"/>
              </a:rPr>
              <a:t>  SYS_REFCURSOR;  -- Variable de Cursor </a:t>
            </a:r>
            <a:r>
              <a:rPr lang="en-US" sz="1600" b="1" dirty="0" err="1">
                <a:latin typeface="Calibri" panose="020F0502020204030204" pitchFamily="34" charset="0"/>
                <a:cs typeface="Calibri" panose="020F0502020204030204" pitchFamily="34" charset="0"/>
              </a:rPr>
              <a:t>Débil</a:t>
            </a:r>
            <a:endParaRPr lang="en-US" sz="1600" b="1" dirty="0">
              <a:latin typeface="Calibri" panose="020F0502020204030204" pitchFamily="34" charset="0"/>
              <a:cs typeface="Calibri" panose="020F0502020204030204" pitchFamily="34" charset="0"/>
            </a:endParaRPr>
          </a:p>
          <a:p>
            <a:pPr>
              <a:defRPr/>
            </a:pP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957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471057" y="1428377"/>
            <a:ext cx="8121359" cy="52937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v_sal</a:t>
            </a: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employees.salary%TYPE</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v_sal_x_factor</a:t>
            </a: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employees.salary%TYPE</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v_factor</a:t>
            </a:r>
            <a:r>
              <a:rPr lang="es-MX" sz="1600" b="1" kern="1200" dirty="0">
                <a:solidFill>
                  <a:srgbClr val="008000"/>
                </a:solidFill>
                <a:latin typeface="Calibri" panose="020F0502020204030204" pitchFamily="34" charset="0"/>
                <a:ea typeface="+mn-ea"/>
                <a:cs typeface="Calibri" panose="020F0502020204030204" pitchFamily="34" charset="0"/>
              </a:rPr>
              <a:t>        PLS_INTEGER := 2</a:t>
            </a: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err="1">
                <a:solidFill>
                  <a:srgbClr val="C00000"/>
                </a:solidFill>
                <a:latin typeface="Calibri" panose="020F0502020204030204" pitchFamily="34" charset="0"/>
                <a:ea typeface="+mn-ea"/>
                <a:cs typeface="Calibri" panose="020F0502020204030204" pitchFamily="34" charset="0"/>
              </a:rPr>
              <a:t>vc_cur_emp</a:t>
            </a:r>
            <a:r>
              <a:rPr lang="es-MX" sz="1600" b="1" kern="1200" dirty="0">
                <a:solidFill>
                  <a:srgbClr val="C00000"/>
                </a:solidFill>
                <a:latin typeface="Calibri" panose="020F0502020204030204" pitchFamily="34" charset="0"/>
                <a:ea typeface="+mn-ea"/>
                <a:cs typeface="Calibri" panose="020F0502020204030204" pitchFamily="34" charset="0"/>
              </a:rPr>
              <a:t> SYS_REFCURSOR</a:t>
            </a: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OPEN </a:t>
            </a:r>
            <a:r>
              <a:rPr lang="es-MX" sz="1600" b="1" kern="1200" dirty="0" err="1">
                <a:solidFill>
                  <a:srgbClr val="C00000"/>
                </a:solidFill>
                <a:latin typeface="Calibri" panose="020F0502020204030204" pitchFamily="34" charset="0"/>
                <a:cs typeface="Calibri" panose="020F0502020204030204" pitchFamily="34" charset="0"/>
              </a:rPr>
              <a:t>vc_cur_emp</a:t>
            </a:r>
            <a:r>
              <a:rPr lang="es-MX" sz="1600" b="1" kern="1200" dirty="0">
                <a:solidFill>
                  <a:srgbClr val="C00000"/>
                </a:solidFill>
                <a:latin typeface="Calibri" panose="020F0502020204030204" pitchFamily="34" charset="0"/>
                <a:ea typeface="+mn-ea"/>
                <a:cs typeface="Calibri" panose="020F0502020204030204" pitchFamily="34" charset="0"/>
              </a:rPr>
              <a:t> </a:t>
            </a:r>
            <a:r>
              <a:rPr lang="es-MX" sz="1600" b="1" kern="1200" dirty="0">
                <a:latin typeface="Calibri" panose="020F0502020204030204" pitchFamily="34" charset="0"/>
                <a:ea typeface="+mn-ea"/>
                <a:cs typeface="Calibri" panose="020F0502020204030204" pitchFamily="34" charset="0"/>
              </a:rPr>
              <a:t>FOR</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SELECT salary, salary*</a:t>
            </a:r>
            <a:r>
              <a:rPr lang="es-MX" sz="1600" b="1" kern="1200" dirty="0" err="1">
                <a:solidFill>
                  <a:srgbClr val="008000"/>
                </a:solidFill>
                <a:latin typeface="Calibri" panose="020F0502020204030204" pitchFamily="34" charset="0"/>
                <a:ea typeface="+mn-ea"/>
                <a:cs typeface="Calibri" panose="020F0502020204030204" pitchFamily="34" charset="0"/>
              </a:rPr>
              <a:t>v_factor</a:t>
            </a:r>
            <a:endParaRPr lang="es-MX" sz="16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WHERE job_id LIKE 'AD_%';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FETCH </a:t>
            </a:r>
            <a:r>
              <a:rPr lang="es-MX" sz="1600" b="1" kern="1200" dirty="0" err="1">
                <a:solidFill>
                  <a:srgbClr val="C00000"/>
                </a:solidFill>
                <a:latin typeface="Calibri" panose="020F0502020204030204" pitchFamily="34" charset="0"/>
                <a:cs typeface="Calibri" panose="020F0502020204030204" pitchFamily="34" charset="0"/>
              </a:rPr>
              <a:t>vc_cur_emp</a:t>
            </a:r>
            <a:r>
              <a:rPr lang="es-MX" sz="1600" b="1" kern="1200" dirty="0">
                <a:solidFill>
                  <a:srgbClr val="C00000"/>
                </a:solidFill>
                <a:latin typeface="Calibri" panose="020F0502020204030204" pitchFamily="34" charset="0"/>
                <a:ea typeface="+mn-ea"/>
                <a:cs typeface="Calibri" panose="020F0502020204030204" pitchFamily="34" charset="0"/>
              </a:rPr>
              <a:t> </a:t>
            </a:r>
            <a:r>
              <a:rPr lang="es-MX" sz="1600" b="1" kern="1200" dirty="0">
                <a:latin typeface="Calibri" panose="020F0502020204030204" pitchFamily="34" charset="0"/>
                <a:ea typeface="+mn-ea"/>
                <a:cs typeface="Calibri" panose="020F0502020204030204" pitchFamily="34" charset="0"/>
              </a:rPr>
              <a:t>INTO </a:t>
            </a:r>
            <a:r>
              <a:rPr lang="es-MX" sz="1600" b="1" kern="1200" dirty="0" err="1">
                <a:latin typeface="Calibri" panose="020F0502020204030204" pitchFamily="34" charset="0"/>
                <a:ea typeface="+mn-ea"/>
                <a:cs typeface="Calibri" panose="020F0502020204030204" pitchFamily="34" charset="0"/>
              </a:rPr>
              <a:t>v_sal</a:t>
            </a: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v_sal_x_factor</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EXIT WHEN </a:t>
            </a:r>
            <a:r>
              <a:rPr lang="es-MX" sz="1600" b="1" kern="1200" dirty="0" err="1">
                <a:solidFill>
                  <a:srgbClr val="C00000"/>
                </a:solidFill>
                <a:latin typeface="Calibri" panose="020F0502020204030204" pitchFamily="34" charset="0"/>
                <a:cs typeface="Calibri" panose="020F0502020204030204" pitchFamily="34" charset="0"/>
              </a:rPr>
              <a:t>vc_cur_emp</a:t>
            </a:r>
            <a:r>
              <a:rPr lang="es-MX" sz="1600" b="1" kern="1200" dirty="0">
                <a:solidFill>
                  <a:srgbClr val="C00000"/>
                </a:solidFill>
                <a:latin typeface="Calibri" panose="020F0502020204030204" pitchFamily="34" charset="0"/>
                <a:cs typeface="Calibri" panose="020F0502020204030204" pitchFamily="34" charset="0"/>
              </a:rPr>
              <a:t> </a:t>
            </a:r>
            <a:r>
              <a:rPr lang="es-MX" sz="1600" b="1" kern="1200" dirty="0">
                <a:latin typeface="Calibri" panose="020F0502020204030204" pitchFamily="34" charset="0"/>
                <a:ea typeface="+mn-ea"/>
                <a:cs typeface="Calibri" panose="020F0502020204030204" pitchFamily="34" charset="0"/>
              </a:rPr>
              <a:t>%NOTFOUND;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a:t>
            </a:r>
            <a:r>
              <a:rPr lang="es-MX" sz="1600" b="1" kern="1200" dirty="0" err="1">
                <a:latin typeface="Calibri" panose="020F0502020204030204" pitchFamily="34" charset="0"/>
                <a:ea typeface="+mn-ea"/>
                <a:cs typeface="Calibri" panose="020F0502020204030204" pitchFamily="34" charset="0"/>
              </a:rPr>
              <a:t>v_factor</a:t>
            </a:r>
            <a:r>
              <a:rPr lang="es-MX" sz="1600" b="1" kern="1200" dirty="0">
                <a:latin typeface="Calibri" panose="020F0502020204030204" pitchFamily="34" charset="0"/>
                <a:ea typeface="+mn-ea"/>
                <a:cs typeface="Calibri" panose="020F0502020204030204" pitchFamily="34" charset="0"/>
              </a:rPr>
              <a:t> = ' || </a:t>
            </a:r>
            <a:r>
              <a:rPr lang="es-MX" sz="1600" b="1" kern="1200" dirty="0" err="1">
                <a:latin typeface="Calibri" panose="020F0502020204030204" pitchFamily="34" charset="0"/>
                <a:ea typeface="+mn-ea"/>
                <a:cs typeface="Calibri" panose="020F0502020204030204" pitchFamily="34" charset="0"/>
              </a:rPr>
              <a:t>v_factor</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DBMS_OUTPUT.PUT_LINE('salario          = ' || </a:t>
            </a:r>
            <a:r>
              <a:rPr lang="es-MX" sz="1600" b="1" kern="1200" dirty="0" err="1">
                <a:latin typeface="Calibri" panose="020F0502020204030204" pitchFamily="34" charset="0"/>
                <a:ea typeface="+mn-ea"/>
                <a:cs typeface="Calibri" panose="020F0502020204030204" pitchFamily="34" charset="0"/>
              </a:rPr>
              <a:t>v_sal</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a:t>
            </a:r>
            <a:r>
              <a:rPr lang="es-MX" sz="1600" b="1" kern="1200" dirty="0" err="1">
                <a:latin typeface="Calibri" panose="020F0502020204030204" pitchFamily="34" charset="0"/>
                <a:ea typeface="+mn-ea"/>
                <a:cs typeface="Calibri" panose="020F0502020204030204" pitchFamily="34" charset="0"/>
              </a:rPr>
              <a:t>salario_x_factor</a:t>
            </a:r>
            <a:r>
              <a:rPr lang="es-MX" sz="1600" b="1" kern="1200" dirty="0">
                <a:latin typeface="Calibri" panose="020F0502020204030204" pitchFamily="34" charset="0"/>
                <a:ea typeface="+mn-ea"/>
                <a:cs typeface="Calibri" panose="020F0502020204030204" pitchFamily="34" charset="0"/>
              </a:rPr>
              <a:t> = ' || </a:t>
            </a:r>
            <a:r>
              <a:rPr lang="es-MX" sz="1600" b="1" kern="1200" dirty="0" err="1">
                <a:latin typeface="Calibri" panose="020F0502020204030204" pitchFamily="34" charset="0"/>
                <a:ea typeface="+mn-ea"/>
                <a:cs typeface="Calibri" panose="020F0502020204030204" pitchFamily="34" charset="0"/>
              </a:rPr>
              <a:t>v_sal_x_factor</a:t>
            </a:r>
            <a:r>
              <a:rPr lang="es-MX" sz="1600" b="1" kern="1200" dirty="0">
                <a:latin typeface="Calibri" panose="020F0502020204030204" pitchFamily="34" charset="0"/>
                <a:ea typeface="+mn-ea"/>
                <a:cs typeface="Calibri" panose="020F0502020204030204" pitchFamily="34" charset="0"/>
              </a:rPr>
              <a:t>);</a:t>
            </a:r>
          </a:p>
          <a:p>
            <a:pPr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 </a:t>
            </a:r>
            <a:r>
              <a:rPr lang="es-MX" sz="1600" b="1" kern="1200" dirty="0">
                <a:latin typeface="Calibri" panose="020F0502020204030204" pitchFamily="34" charset="0"/>
                <a:cs typeface="Calibri" panose="020F0502020204030204" pitchFamily="34" charset="0"/>
              </a:rPr>
              <a:t>No afecta a </a:t>
            </a:r>
            <a:r>
              <a:rPr lang="es-MX" sz="1600" b="1" kern="1200" dirty="0" err="1">
                <a:latin typeface="Calibri" panose="020F0502020204030204" pitchFamily="34" charset="0"/>
                <a:cs typeface="Calibri" panose="020F0502020204030204" pitchFamily="34" charset="0"/>
              </a:rPr>
              <a:t>salario_x_factor</a:t>
            </a:r>
            <a:r>
              <a:rPr lang="es-MX" sz="1600" b="1" kern="1200" dirty="0">
                <a:latin typeface="Calibri" panose="020F0502020204030204" pitchFamily="34" charset="0"/>
                <a:cs typeface="Calibri" panose="020F0502020204030204" pitchFamily="34" charset="0"/>
              </a:rPr>
              <a:t> porque las filas del </a:t>
            </a:r>
            <a:r>
              <a:rPr lang="es-MX" sz="1600" b="1" kern="1200" dirty="0" err="1">
                <a:latin typeface="Calibri" panose="020F0502020204030204" pitchFamily="34" charset="0"/>
                <a:cs typeface="Calibri" panose="020F0502020204030204" pitchFamily="34" charset="0"/>
              </a:rPr>
              <a:t>cusor</a:t>
            </a:r>
            <a:r>
              <a:rPr lang="es-MX" sz="1600" b="1" kern="1200" dirty="0">
                <a:latin typeface="Calibri" panose="020F0502020204030204" pitchFamily="34" charset="0"/>
                <a:cs typeface="Calibri" panose="020F0502020204030204" pitchFamily="34" charset="0"/>
              </a:rPr>
              <a:t> se obtuvieron con </a:t>
            </a:r>
            <a:r>
              <a:rPr lang="es-MX" sz="1600" b="1" kern="1200" dirty="0" err="1">
                <a:latin typeface="Calibri" panose="020F0502020204030204" pitchFamily="34" charset="0"/>
                <a:cs typeface="Calibri" panose="020F0502020204030204" pitchFamily="34" charset="0"/>
              </a:rPr>
              <a:t>v_factor</a:t>
            </a:r>
            <a:r>
              <a:rPr lang="es-MX" sz="1600" b="1" kern="1200" dirty="0">
                <a:latin typeface="Calibri" panose="020F0502020204030204" pitchFamily="34" charset="0"/>
                <a:cs typeface="Calibri" panose="020F0502020204030204" pitchFamily="34" charset="0"/>
              </a:rPr>
              <a:t> = 2 */</a:t>
            </a: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err="1">
                <a:latin typeface="Calibri" panose="020F0502020204030204" pitchFamily="34" charset="0"/>
                <a:ea typeface="+mn-ea"/>
                <a:cs typeface="Calibri" panose="020F0502020204030204" pitchFamily="34" charset="0"/>
              </a:rPr>
              <a:t>v_factor</a:t>
            </a:r>
            <a:r>
              <a:rPr lang="es-MX" sz="1600" b="1" kern="1200" dirty="0">
                <a:latin typeface="Calibri" panose="020F0502020204030204" pitchFamily="34" charset="0"/>
                <a:ea typeface="+mn-ea"/>
                <a:cs typeface="Calibri" panose="020F0502020204030204" pitchFamily="34" charset="0"/>
              </a:rPr>
              <a:t> := </a:t>
            </a:r>
            <a:r>
              <a:rPr lang="es-MX" sz="1600" b="1" kern="1200" dirty="0" err="1">
                <a:latin typeface="Calibri" panose="020F0502020204030204" pitchFamily="34" charset="0"/>
                <a:ea typeface="+mn-ea"/>
                <a:cs typeface="Calibri" panose="020F0502020204030204" pitchFamily="34" charset="0"/>
              </a:rPr>
              <a:t>v_factor</a:t>
            </a:r>
            <a:r>
              <a:rPr lang="es-MX" sz="1600" b="1" kern="1200" dirty="0">
                <a:latin typeface="Calibri" panose="020F0502020204030204" pitchFamily="34" charset="0"/>
                <a:ea typeface="+mn-ea"/>
                <a:cs typeface="Calibri" panose="020F0502020204030204" pitchFamily="34" charset="0"/>
              </a:rPr>
              <a:t> + 1;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END LOOP;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CLOSE </a:t>
            </a:r>
            <a:r>
              <a:rPr lang="es-MX" sz="1600" b="1" kern="1200" dirty="0" err="1">
                <a:solidFill>
                  <a:srgbClr val="C00000"/>
                </a:solidFill>
                <a:latin typeface="Calibri" panose="020F0502020204030204" pitchFamily="34" charset="0"/>
                <a:cs typeface="Calibri" panose="020F0502020204030204" pitchFamily="34" charset="0"/>
              </a:rPr>
              <a:t>vc_cur_emp</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END;</a:t>
            </a: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141298"/>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pic>
        <p:nvPicPr>
          <p:cNvPr id="4" name="Imagen 3" descr="Texto&#10;&#10;Descripción generada automáticamente">
            <a:extLst>
              <a:ext uri="{FF2B5EF4-FFF2-40B4-BE49-F238E27FC236}">
                <a16:creationId xmlns:a16="http://schemas.microsoft.com/office/drawing/2014/main" id="{C3493048-331F-4376-AA52-5710174DCE65}"/>
              </a:ext>
            </a:extLst>
          </p:cNvPr>
          <p:cNvPicPr>
            <a:picLocks noChangeAspect="1"/>
          </p:cNvPicPr>
          <p:nvPr/>
        </p:nvPicPr>
        <p:blipFill>
          <a:blip r:embed="rId3"/>
          <a:stretch>
            <a:fillRect/>
          </a:stretch>
        </p:blipFill>
        <p:spPr>
          <a:xfrm>
            <a:off x="6466111" y="2784763"/>
            <a:ext cx="1902032" cy="2631269"/>
          </a:xfrm>
          <a:prstGeom prst="rect">
            <a:avLst/>
          </a:prstGeom>
        </p:spPr>
      </p:pic>
    </p:spTree>
    <p:extLst>
      <p:ext uri="{BB962C8B-B14F-4D97-AF65-F5344CB8AC3E}">
        <p14:creationId xmlns:p14="http://schemas.microsoft.com/office/powerpoint/2010/main" val="1487358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692733" y="1317537"/>
            <a:ext cx="7509161" cy="52937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a:t>
            </a:r>
            <a:r>
              <a:rPr lang="es-MX" sz="1200" b="1" kern="1200" dirty="0">
                <a:solidFill>
                  <a:srgbClr val="C00000"/>
                </a:solidFill>
                <a:latin typeface="Calibri" panose="020F0502020204030204" pitchFamily="34" charset="0"/>
                <a:ea typeface="+mn-ea"/>
                <a:cs typeface="Calibri" panose="020F0502020204030204" pitchFamily="34" charset="0"/>
              </a:rPr>
              <a:t>TYPE </a:t>
            </a:r>
            <a:r>
              <a:rPr lang="es-MX" sz="1200" b="1" kern="1200" dirty="0" err="1">
                <a:solidFill>
                  <a:srgbClr val="C00000"/>
                </a:solidFill>
                <a:latin typeface="Calibri" panose="020F0502020204030204" pitchFamily="34" charset="0"/>
                <a:ea typeface="+mn-ea"/>
                <a:cs typeface="Calibri" panose="020F0502020204030204" pitchFamily="34" charset="0"/>
              </a:rPr>
              <a:t>tipo_cursor_emp</a:t>
            </a:r>
            <a:r>
              <a:rPr lang="es-MX" sz="1200" b="1" kern="1200" dirty="0">
                <a:solidFill>
                  <a:srgbClr val="C00000"/>
                </a:solidFill>
                <a:latin typeface="Calibri" panose="020F0502020204030204" pitchFamily="34" charset="0"/>
                <a:ea typeface="+mn-ea"/>
                <a:cs typeface="Calibri" panose="020F0502020204030204" pitchFamily="34" charset="0"/>
              </a:rPr>
              <a:t> IS REF CURSOR</a:t>
            </a:r>
            <a:r>
              <a:rPr lang="es-MX" sz="12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a:t>
            </a:r>
            <a:r>
              <a:rPr lang="es-MX" sz="1200" b="1" kern="1200" dirty="0" err="1">
                <a:solidFill>
                  <a:srgbClr val="0000DE"/>
                </a:solidFill>
                <a:latin typeface="Calibri" panose="020F0502020204030204" pitchFamily="34" charset="0"/>
                <a:ea typeface="+mn-ea"/>
                <a:cs typeface="Calibri" panose="020F0502020204030204" pitchFamily="34" charset="0"/>
              </a:rPr>
              <a:t>vc_cur_emp</a:t>
            </a:r>
            <a:r>
              <a:rPr lang="es-MX" sz="1200" b="1" kern="1200" dirty="0">
                <a:solidFill>
                  <a:srgbClr val="0000DE"/>
                </a:solidFill>
                <a:latin typeface="Calibri" panose="020F0502020204030204" pitchFamily="34" charset="0"/>
                <a:ea typeface="+mn-ea"/>
                <a:cs typeface="Calibri" panose="020F0502020204030204" pitchFamily="34" charset="0"/>
              </a:rPr>
              <a:t> </a:t>
            </a:r>
            <a:r>
              <a:rPr lang="es-MX" sz="1200" b="1" kern="1200" dirty="0">
                <a:latin typeface="Calibri" panose="020F0502020204030204" pitchFamily="34" charset="0"/>
                <a:ea typeface="+mn-ea"/>
                <a:cs typeface="Calibri" panose="020F0502020204030204" pitchFamily="34" charset="0"/>
              </a:rPr>
              <a:t>   </a:t>
            </a:r>
            <a:r>
              <a:rPr lang="es-MX" sz="1200" b="1" kern="1200" dirty="0" err="1">
                <a:solidFill>
                  <a:srgbClr val="C00000"/>
                </a:solidFill>
                <a:latin typeface="Calibri" panose="020F0502020204030204" pitchFamily="34" charset="0"/>
                <a:ea typeface="+mn-ea"/>
                <a:cs typeface="Calibri" panose="020F0502020204030204" pitchFamily="34" charset="0"/>
              </a:rPr>
              <a:t>tipo_cursor_emp</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a:t>
            </a:r>
            <a:r>
              <a:rPr lang="es-MX" sz="1200" b="1" kern="1200" dirty="0" err="1">
                <a:latin typeface="Calibri" panose="020F0502020204030204" pitchFamily="34" charset="0"/>
                <a:ea typeface="+mn-ea"/>
                <a:cs typeface="Calibri" panose="020F0502020204030204" pitchFamily="34" charset="0"/>
              </a:rPr>
              <a:t>v_nom_depto</a:t>
            </a:r>
            <a:r>
              <a:rPr lang="es-MX" sz="1200" b="1" kern="1200" dirty="0">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a:t>
            </a:r>
            <a:r>
              <a:rPr lang="es-MX" sz="1200" b="1" kern="1200" dirty="0" err="1">
                <a:latin typeface="Calibri" panose="020F0502020204030204" pitchFamily="34" charset="0"/>
                <a:ea typeface="+mn-ea"/>
                <a:cs typeface="Calibri" panose="020F0502020204030204" pitchFamily="34" charset="0"/>
              </a:rPr>
              <a:t>v_nom_emp</a:t>
            </a:r>
            <a:r>
              <a:rPr lang="es-MX" sz="1200" b="1" kern="1200" dirty="0">
                <a:latin typeface="Calibri" panose="020F0502020204030204" pitchFamily="34" charset="0"/>
                <a:ea typeface="+mn-ea"/>
                <a:cs typeface="Calibri" panose="020F0502020204030204" pitchFamily="34" charset="0"/>
              </a:rPr>
              <a:t> VARCHAR2(30); </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CURSOR </a:t>
            </a:r>
            <a:r>
              <a:rPr lang="es-MX" sz="1200" b="1" kern="1200" dirty="0" err="1">
                <a:latin typeface="Calibri" panose="020F0502020204030204" pitchFamily="34" charset="0"/>
                <a:ea typeface="+mn-ea"/>
                <a:cs typeface="Calibri" panose="020F0502020204030204" pitchFamily="34" charset="0"/>
              </a:rPr>
              <a:t>cur_deptos</a:t>
            </a:r>
            <a:r>
              <a:rPr lang="es-MX" sz="1200" b="1" kern="1200" dirty="0">
                <a:latin typeface="Calibri" panose="020F0502020204030204" pitchFamily="34" charset="0"/>
                <a:ea typeface="+mn-ea"/>
                <a:cs typeface="Calibri" panose="020F0502020204030204" pitchFamily="34" charset="0"/>
              </a:rPr>
              <a:t> IS</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SELECT </a:t>
            </a:r>
            <a:r>
              <a:rPr lang="es-MX" sz="1200" b="1" kern="1200" dirty="0" err="1">
                <a:latin typeface="Calibri" panose="020F0502020204030204" pitchFamily="34" charset="0"/>
                <a:ea typeface="+mn-ea"/>
                <a:cs typeface="Calibri" panose="020F0502020204030204" pitchFamily="34" charset="0"/>
              </a:rPr>
              <a:t>department_name</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a:t>
            </a:r>
            <a:r>
              <a:rPr lang="es-MX" sz="1200" b="1" kern="1200" dirty="0">
                <a:solidFill>
                  <a:srgbClr val="008000"/>
                </a:solidFill>
                <a:latin typeface="Calibri" panose="020F0502020204030204" pitchFamily="34" charset="0"/>
                <a:ea typeface="+mn-ea"/>
                <a:cs typeface="Calibri" panose="020F0502020204030204" pitchFamily="34" charset="0"/>
              </a:rPr>
              <a:t>CURSOR ( SELECT e.first_name || ' ' || e.last_name</a:t>
            </a:r>
          </a:p>
          <a:p>
            <a:pPr lvl="0" fontAlgn="base">
              <a:spcBef>
                <a:spcPct val="0"/>
              </a:spcBef>
              <a:spcAft>
                <a:spcPct val="0"/>
              </a:spcAft>
              <a:buClrTx/>
              <a:defRPr/>
            </a:pPr>
            <a:r>
              <a:rPr lang="es-MX" sz="1200" b="1" kern="1200" dirty="0">
                <a:solidFill>
                  <a:srgbClr val="008000"/>
                </a:solidFill>
                <a:latin typeface="Calibri" panose="020F0502020204030204" pitchFamily="34" charset="0"/>
                <a:ea typeface="+mn-ea"/>
                <a:cs typeface="Calibri" panose="020F0502020204030204" pitchFamily="34" charset="0"/>
              </a:rPr>
              <a:t>                                       FROM employees e</a:t>
            </a:r>
          </a:p>
          <a:p>
            <a:pPr lvl="0" fontAlgn="base">
              <a:spcBef>
                <a:spcPct val="0"/>
              </a:spcBef>
              <a:spcAft>
                <a:spcPct val="0"/>
              </a:spcAft>
              <a:buClrTx/>
              <a:defRPr/>
            </a:pPr>
            <a:r>
              <a:rPr lang="es-MX" sz="1200" b="1" kern="1200" dirty="0">
                <a:solidFill>
                  <a:srgbClr val="008000"/>
                </a:solidFill>
                <a:latin typeface="Calibri" panose="020F0502020204030204" pitchFamily="34" charset="0"/>
                <a:ea typeface="+mn-ea"/>
                <a:cs typeface="Calibri" panose="020F0502020204030204" pitchFamily="34" charset="0"/>
              </a:rPr>
              <a:t>                                     WHERE e.department_id = d.department_id</a:t>
            </a:r>
          </a:p>
          <a:p>
            <a:pPr lvl="0" fontAlgn="base">
              <a:spcBef>
                <a:spcPct val="0"/>
              </a:spcBef>
              <a:spcAft>
                <a:spcPct val="0"/>
              </a:spcAft>
              <a:buClrTx/>
              <a:defRPr/>
            </a:pPr>
            <a:r>
              <a:rPr lang="es-MX" sz="1200" b="1" kern="1200" dirty="0">
                <a:solidFill>
                  <a:srgbClr val="008000"/>
                </a:solidFill>
                <a:latin typeface="Calibri" panose="020F0502020204030204" pitchFamily="34" charset="0"/>
                <a:ea typeface="+mn-ea"/>
                <a:cs typeface="Calibri" panose="020F0502020204030204" pitchFamily="34" charset="0"/>
              </a:rPr>
              <a:t>                                     ORDER BY e.last_name) empleados</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FROM departments d</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WHERE </a:t>
            </a:r>
            <a:r>
              <a:rPr lang="es-MX" sz="1200" b="1" kern="1200" dirty="0" err="1">
                <a:latin typeface="Calibri" panose="020F0502020204030204" pitchFamily="34" charset="0"/>
                <a:ea typeface="+mn-ea"/>
                <a:cs typeface="Calibri" panose="020F0502020204030204" pitchFamily="34" charset="0"/>
              </a:rPr>
              <a:t>department_name</a:t>
            </a:r>
            <a:r>
              <a:rPr lang="es-MX" sz="1200" b="1" kern="1200" dirty="0">
                <a:latin typeface="Calibri" panose="020F0502020204030204" pitchFamily="34" charset="0"/>
                <a:ea typeface="+mn-ea"/>
                <a:cs typeface="Calibri" panose="020F0502020204030204" pitchFamily="34" charset="0"/>
              </a:rPr>
              <a:t> LIKE 'A%'</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ORDER BY </a:t>
            </a:r>
            <a:r>
              <a:rPr lang="es-MX" sz="1200" b="1" kern="1200" dirty="0" err="1">
                <a:latin typeface="Calibri" panose="020F0502020204030204" pitchFamily="34" charset="0"/>
                <a:ea typeface="+mn-ea"/>
                <a:cs typeface="Calibri" panose="020F0502020204030204" pitchFamily="34" charset="0"/>
              </a:rPr>
              <a:t>department_name</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OPEN </a:t>
            </a:r>
            <a:r>
              <a:rPr lang="es-MX" sz="1200" b="1" kern="1200" dirty="0" err="1">
                <a:latin typeface="Calibri" panose="020F0502020204030204" pitchFamily="34" charset="0"/>
                <a:ea typeface="+mn-ea"/>
                <a:cs typeface="Calibri" panose="020F0502020204030204" pitchFamily="34" charset="0"/>
              </a:rPr>
              <a:t>cur_deptos</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LOOP  -- Procesa cada fila del cursor </a:t>
            </a:r>
            <a:r>
              <a:rPr lang="es-MX" sz="1200" b="1" kern="1200" dirty="0" err="1">
                <a:latin typeface="Calibri" panose="020F0502020204030204" pitchFamily="34" charset="0"/>
                <a:ea typeface="+mn-ea"/>
                <a:cs typeface="Calibri" panose="020F0502020204030204" pitchFamily="34" charset="0"/>
              </a:rPr>
              <a:t>cur_deptos</a:t>
            </a:r>
            <a:endParaRPr lang="es-MX" sz="12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FETCH </a:t>
            </a:r>
            <a:r>
              <a:rPr lang="es-MX" sz="1200" b="1" kern="1200" dirty="0" err="1">
                <a:latin typeface="Calibri" panose="020F0502020204030204" pitchFamily="34" charset="0"/>
                <a:ea typeface="+mn-ea"/>
                <a:cs typeface="Calibri" panose="020F0502020204030204" pitchFamily="34" charset="0"/>
              </a:rPr>
              <a:t>cur_deptos</a:t>
            </a:r>
            <a:r>
              <a:rPr lang="es-MX" sz="1200" b="1" kern="1200" dirty="0">
                <a:latin typeface="Calibri" panose="020F0502020204030204" pitchFamily="34" charset="0"/>
                <a:ea typeface="+mn-ea"/>
                <a:cs typeface="Calibri" panose="020F0502020204030204" pitchFamily="34" charset="0"/>
              </a:rPr>
              <a:t> INTO </a:t>
            </a:r>
            <a:r>
              <a:rPr lang="es-MX" sz="1200" b="1" kern="1200" dirty="0" err="1">
                <a:latin typeface="Calibri" panose="020F0502020204030204" pitchFamily="34" charset="0"/>
                <a:ea typeface="+mn-ea"/>
                <a:cs typeface="Calibri" panose="020F0502020204030204" pitchFamily="34" charset="0"/>
              </a:rPr>
              <a:t>v_nom_depto</a:t>
            </a:r>
            <a:r>
              <a:rPr lang="es-MX" sz="1200" b="1" kern="1200" dirty="0">
                <a:latin typeface="Calibri" panose="020F0502020204030204" pitchFamily="34" charset="0"/>
                <a:ea typeface="+mn-ea"/>
                <a:cs typeface="Calibri" panose="020F0502020204030204" pitchFamily="34" charset="0"/>
              </a:rPr>
              <a:t>, </a:t>
            </a:r>
            <a:r>
              <a:rPr lang="es-MX" sz="1200" b="1" kern="1200" dirty="0" err="1">
                <a:solidFill>
                  <a:srgbClr val="0000DE"/>
                </a:solidFill>
                <a:latin typeface="Calibri" panose="020F0502020204030204" pitchFamily="34" charset="0"/>
                <a:cs typeface="Calibri" panose="020F0502020204030204" pitchFamily="34" charset="0"/>
              </a:rPr>
              <a:t>vc_cur_emp</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EXIT WHEN </a:t>
            </a:r>
            <a:r>
              <a:rPr lang="es-MX" sz="1200" b="1" kern="1200" dirty="0" err="1">
                <a:latin typeface="Calibri" panose="020F0502020204030204" pitchFamily="34" charset="0"/>
                <a:ea typeface="+mn-ea"/>
                <a:cs typeface="Calibri" panose="020F0502020204030204" pitchFamily="34" charset="0"/>
              </a:rPr>
              <a:t>cur_deptos%NOTFOUND</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DBMS_OUTPUT.PUT_LINE('</a:t>
            </a:r>
            <a:r>
              <a:rPr lang="es-MX" sz="1200" b="1" kern="1200" dirty="0" err="1">
                <a:latin typeface="Calibri" panose="020F0502020204030204" pitchFamily="34" charset="0"/>
                <a:ea typeface="+mn-ea"/>
                <a:cs typeface="Calibri" panose="020F0502020204030204" pitchFamily="34" charset="0"/>
              </a:rPr>
              <a:t>Departmento</a:t>
            </a:r>
            <a:r>
              <a:rPr lang="es-MX" sz="1200" b="1" kern="1200" dirty="0">
                <a:latin typeface="Calibri" panose="020F0502020204030204" pitchFamily="34" charset="0"/>
                <a:ea typeface="+mn-ea"/>
                <a:cs typeface="Calibri" panose="020F0502020204030204" pitchFamily="34" charset="0"/>
              </a:rPr>
              <a:t>: ' || </a:t>
            </a:r>
            <a:r>
              <a:rPr lang="es-MX" sz="1200" b="1" kern="1200" dirty="0" err="1">
                <a:latin typeface="Calibri" panose="020F0502020204030204" pitchFamily="34" charset="0"/>
                <a:ea typeface="+mn-ea"/>
                <a:cs typeface="Calibri" panose="020F0502020204030204" pitchFamily="34" charset="0"/>
              </a:rPr>
              <a:t>v_nom_depto</a:t>
            </a:r>
            <a:r>
              <a:rPr lang="es-MX" sz="12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LOOP -- Procesa cada fila de la subconsulta que se definió como cursor</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FETCH </a:t>
            </a:r>
            <a:r>
              <a:rPr lang="es-MX" sz="1200" b="1" kern="1200" dirty="0" err="1">
                <a:solidFill>
                  <a:srgbClr val="0000DE"/>
                </a:solidFill>
                <a:latin typeface="Calibri" panose="020F0502020204030204" pitchFamily="34" charset="0"/>
                <a:cs typeface="Calibri" panose="020F0502020204030204" pitchFamily="34" charset="0"/>
              </a:rPr>
              <a:t>vc_cur_emp</a:t>
            </a:r>
            <a:r>
              <a:rPr lang="es-MX" sz="1200" b="1" kern="1200" dirty="0">
                <a:solidFill>
                  <a:srgbClr val="0000DE"/>
                </a:solidFill>
                <a:latin typeface="Calibri" panose="020F0502020204030204" pitchFamily="34" charset="0"/>
                <a:ea typeface="+mn-ea"/>
                <a:cs typeface="Calibri" panose="020F0502020204030204" pitchFamily="34" charset="0"/>
              </a:rPr>
              <a:t> </a:t>
            </a:r>
            <a:r>
              <a:rPr lang="es-MX" sz="1200" b="1" kern="1200" dirty="0">
                <a:latin typeface="Calibri" panose="020F0502020204030204" pitchFamily="34" charset="0"/>
                <a:ea typeface="+mn-ea"/>
                <a:cs typeface="Calibri" panose="020F0502020204030204" pitchFamily="34" charset="0"/>
              </a:rPr>
              <a:t>INTO </a:t>
            </a:r>
            <a:r>
              <a:rPr lang="es-MX" sz="1200" b="1" kern="1200" dirty="0" err="1">
                <a:latin typeface="Calibri" panose="020F0502020204030204" pitchFamily="34" charset="0"/>
                <a:ea typeface="+mn-ea"/>
                <a:cs typeface="Calibri" panose="020F0502020204030204" pitchFamily="34" charset="0"/>
              </a:rPr>
              <a:t>v_nom_emp</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EXIT WHEN </a:t>
            </a:r>
            <a:r>
              <a:rPr lang="es-MX" sz="1200" b="1" kern="1200" dirty="0" err="1">
                <a:solidFill>
                  <a:srgbClr val="0000DE"/>
                </a:solidFill>
                <a:latin typeface="Calibri" panose="020F0502020204030204" pitchFamily="34" charset="0"/>
                <a:cs typeface="Calibri" panose="020F0502020204030204" pitchFamily="34" charset="0"/>
              </a:rPr>
              <a:t>vc_cur_emp</a:t>
            </a:r>
            <a:r>
              <a:rPr lang="es-MX" sz="1200" b="1" kern="1200" dirty="0" err="1">
                <a:latin typeface="Calibri" panose="020F0502020204030204" pitchFamily="34" charset="0"/>
                <a:ea typeface="+mn-ea"/>
                <a:cs typeface="Calibri" panose="020F0502020204030204" pitchFamily="34" charset="0"/>
              </a:rPr>
              <a:t>%NOTFOUND</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DBMS_OUTPUT.PUT_LINE('-- Empleado: ' || </a:t>
            </a:r>
            <a:r>
              <a:rPr lang="es-MX" sz="1200" b="1" kern="1200" dirty="0" err="1">
                <a:latin typeface="Calibri" panose="020F0502020204030204" pitchFamily="34" charset="0"/>
                <a:ea typeface="+mn-ea"/>
                <a:cs typeface="Calibri" panose="020F0502020204030204" pitchFamily="34" charset="0"/>
              </a:rPr>
              <a:t>v_nom_emp</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  CLOSE </a:t>
            </a:r>
            <a:r>
              <a:rPr lang="es-MX" sz="1200" b="1" kern="1200" dirty="0" err="1">
                <a:latin typeface="Calibri" panose="020F0502020204030204" pitchFamily="34" charset="0"/>
                <a:ea typeface="+mn-ea"/>
                <a:cs typeface="Calibri" panose="020F0502020204030204" pitchFamily="34" charset="0"/>
              </a:rPr>
              <a:t>cur_deptos</a:t>
            </a:r>
            <a:r>
              <a:rPr lang="es-MX" sz="12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200" b="1" kern="1200" dirty="0">
                <a:latin typeface="Calibri" panose="020F0502020204030204" pitchFamily="34" charset="0"/>
                <a:ea typeface="+mn-ea"/>
                <a:cs typeface="Calibri" panose="020F0502020204030204" pitchFamily="34" charset="0"/>
              </a:rPr>
              <a:t>END;</a:t>
            </a: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044313"/>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pic>
        <p:nvPicPr>
          <p:cNvPr id="5" name="Imagen 4" descr="Interfaz de usuario gráfica, Texto, Aplicación&#10;&#10;Descripción generada automáticamente">
            <a:extLst>
              <a:ext uri="{FF2B5EF4-FFF2-40B4-BE49-F238E27FC236}">
                <a16:creationId xmlns:a16="http://schemas.microsoft.com/office/drawing/2014/main" id="{58C2FC03-0EF6-4D87-BD2B-3078EDB6A440}"/>
              </a:ext>
            </a:extLst>
          </p:cNvPr>
          <p:cNvPicPr>
            <a:picLocks noChangeAspect="1"/>
          </p:cNvPicPr>
          <p:nvPr/>
        </p:nvPicPr>
        <p:blipFill>
          <a:blip r:embed="rId3"/>
          <a:stretch>
            <a:fillRect/>
          </a:stretch>
        </p:blipFill>
        <p:spPr>
          <a:xfrm>
            <a:off x="5574115" y="4329000"/>
            <a:ext cx="2511600" cy="1614600"/>
          </a:xfrm>
          <a:prstGeom prst="rect">
            <a:avLst/>
          </a:prstGeom>
        </p:spPr>
      </p:pic>
    </p:spTree>
    <p:extLst>
      <p:ext uri="{BB962C8B-B14F-4D97-AF65-F5344CB8AC3E}">
        <p14:creationId xmlns:p14="http://schemas.microsoft.com/office/powerpoint/2010/main" val="129476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692733" y="1400664"/>
            <a:ext cx="8035631" cy="490903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err="1">
                <a:solidFill>
                  <a:srgbClr val="0000DE"/>
                </a:solidFill>
                <a:latin typeface="Calibri" panose="020F0502020204030204" pitchFamily="34" charset="0"/>
                <a:ea typeface="+mn-ea"/>
                <a:cs typeface="Calibri" panose="020F0502020204030204" pitchFamily="34" charset="0"/>
              </a:rPr>
              <a:t>vc_emp</a:t>
            </a:r>
            <a:r>
              <a:rPr lang="es-MX" sz="1300" b="1" kern="1200" dirty="0">
                <a:solidFill>
                  <a:srgbClr val="0000DE"/>
                </a:solidFill>
                <a:latin typeface="Calibri" panose="020F0502020204030204" pitchFamily="34" charset="0"/>
                <a:ea typeface="+mn-ea"/>
                <a:cs typeface="Calibri" panose="020F0502020204030204" pitchFamily="34" charset="0"/>
              </a:rPr>
              <a:t> SYS_REFCURSOR</a:t>
            </a:r>
            <a:r>
              <a:rPr lang="es-MX" sz="1300" b="1" kern="1200" dirty="0">
                <a:solidFill>
                  <a:schemeClr val="tx1"/>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v_col1_cursor NUMBER(3);</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v_col2_cursor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v_col3_cursor NUMBER(4);</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v_opcion_bonif</a:t>
            </a:r>
            <a:r>
              <a:rPr lang="es-MX" sz="1300" b="1" kern="1200" dirty="0">
                <a:latin typeface="Calibri" panose="020F0502020204030204" pitchFamily="34" charset="0"/>
                <a:ea typeface="+mn-ea"/>
                <a:cs typeface="Calibri" panose="020F0502020204030204" pitchFamily="34" charset="0"/>
              </a:rPr>
              <a:t> NUMBER(1):=1;</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v_valor_bonif</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v_opcion_bonif</a:t>
            </a:r>
            <a:r>
              <a:rPr lang="es-MX" sz="1300" b="1" kern="1200" dirty="0">
                <a:latin typeface="Calibri" panose="020F0502020204030204" pitchFamily="34" charset="0"/>
                <a:ea typeface="+mn-ea"/>
                <a:cs typeface="Calibri" panose="020F0502020204030204" pitchFamily="34" charset="0"/>
              </a:rPr>
              <a:t> = 1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Se abre cursor para calcular </a:t>
            </a:r>
            <a:r>
              <a:rPr lang="es-MX" sz="1300" b="1" kern="1200" dirty="0" err="1">
                <a:latin typeface="Calibri" panose="020F0502020204030204" pitchFamily="34" charset="0"/>
                <a:ea typeface="+mn-ea"/>
                <a:cs typeface="Calibri" panose="020F0502020204030204" pitchFamily="34" charset="0"/>
              </a:rPr>
              <a:t>bonificicación</a:t>
            </a:r>
            <a:r>
              <a:rPr lang="es-MX" sz="1300" b="1" kern="1200" dirty="0">
                <a:latin typeface="Calibri" panose="020F0502020204030204" pitchFamily="34" charset="0"/>
                <a:ea typeface="+mn-ea"/>
                <a:cs typeface="Calibri" panose="020F0502020204030204" pitchFamily="34" charset="0"/>
              </a:rPr>
              <a:t> por años contratado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OPEN </a:t>
            </a:r>
            <a:r>
              <a:rPr lang="es-MX" sz="1300" b="1" kern="1200" dirty="0" err="1">
                <a:solidFill>
                  <a:srgbClr val="0000DE"/>
                </a:solidFill>
                <a:latin typeface="Calibri" panose="020F0502020204030204" pitchFamily="34" charset="0"/>
                <a:ea typeface="+mn-ea"/>
                <a:cs typeface="Calibri" panose="020F0502020204030204" pitchFamily="34" charset="0"/>
              </a:rPr>
              <a:t>vc_emp</a:t>
            </a:r>
            <a:r>
              <a:rPr lang="es-MX" sz="1300" b="1" kern="1200" dirty="0">
                <a:solidFill>
                  <a:srgbClr val="0000DE"/>
                </a:solidFill>
                <a:latin typeface="Calibri" panose="020F0502020204030204" pitchFamily="34" charset="0"/>
                <a:ea typeface="+mn-ea"/>
                <a:cs typeface="Calibri" panose="020F0502020204030204" pitchFamily="34" charset="0"/>
              </a:rPr>
              <a:t> </a:t>
            </a:r>
            <a:r>
              <a:rPr lang="es-MX" sz="1300" b="1" kern="1200" dirty="0">
                <a:latin typeface="Calibri" panose="020F0502020204030204" pitchFamily="34" charset="0"/>
                <a:ea typeface="+mn-ea"/>
                <a:cs typeface="Calibri" panose="020F0502020204030204" pitchFamily="34" charset="0"/>
              </a:rPr>
              <a:t>FOR </a:t>
            </a:r>
            <a:r>
              <a:rPr lang="es-MX" sz="1300" b="1" kern="1200" dirty="0">
                <a:solidFill>
                  <a:srgbClr val="008000"/>
                </a:solidFill>
                <a:latin typeface="Calibri" panose="020F0502020204030204" pitchFamily="34" charset="0"/>
                <a:ea typeface="+mn-ea"/>
                <a:cs typeface="Calibri" panose="020F0502020204030204" pitchFamily="34" charset="0"/>
              </a:rPr>
              <a:t>SELECT e.employee_id, </a:t>
            </a:r>
            <a:r>
              <a:rPr lang="es-MX" sz="1300" b="1" kern="1200" dirty="0" err="1">
                <a:solidFill>
                  <a:srgbClr val="008000"/>
                </a:solidFill>
                <a:latin typeface="Calibri" panose="020F0502020204030204" pitchFamily="34" charset="0"/>
                <a:ea typeface="+mn-ea"/>
                <a:cs typeface="Calibri" panose="020F0502020204030204" pitchFamily="34" charset="0"/>
              </a:rPr>
              <a:t>e.salary,ROUND</a:t>
            </a:r>
            <a:r>
              <a:rPr lang="es-MX" sz="1300" b="1" kern="1200" dirty="0">
                <a:solidFill>
                  <a:srgbClr val="008000"/>
                </a:solidFill>
                <a:latin typeface="Calibri" panose="020F0502020204030204" pitchFamily="34" charset="0"/>
                <a:ea typeface="+mn-ea"/>
                <a:cs typeface="Calibri" panose="020F0502020204030204" pitchFamily="34" charset="0"/>
              </a:rPr>
              <a:t>(MONTHS_BETWEEN(</a:t>
            </a:r>
            <a:r>
              <a:rPr lang="es-MX" sz="1300" b="1" kern="1200" dirty="0" err="1">
                <a:solidFill>
                  <a:srgbClr val="008000"/>
                </a:solidFill>
                <a:latin typeface="Calibri" panose="020F0502020204030204" pitchFamily="34" charset="0"/>
                <a:ea typeface="+mn-ea"/>
                <a:cs typeface="Calibri" panose="020F0502020204030204" pitchFamily="34" charset="0"/>
              </a:rPr>
              <a:t>SYSDATE,e.hire_date</a:t>
            </a:r>
            <a:r>
              <a:rPr lang="es-MX" sz="1300" b="1" kern="1200" dirty="0">
                <a:solidFill>
                  <a:srgbClr val="008000"/>
                </a:solidFill>
                <a:latin typeface="Calibri" panose="020F0502020204030204" pitchFamily="34" charset="0"/>
                <a:ea typeface="+mn-ea"/>
                <a:cs typeface="Calibri" panose="020F0502020204030204" pitchFamily="34" charset="0"/>
              </a:rPr>
              <a:t>)/12)</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FROM employees e</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ORDER BY 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ELSE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Se abre cursor para calcular bonificación por ubicación del departamento en el que trabaja el empleado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OPEN </a:t>
            </a:r>
            <a:r>
              <a:rPr lang="es-MX" sz="1300" b="1" kern="1200" dirty="0" err="1">
                <a:solidFill>
                  <a:srgbClr val="0000DE"/>
                </a:solidFill>
                <a:latin typeface="Calibri" panose="020F0502020204030204" pitchFamily="34" charset="0"/>
                <a:ea typeface="+mn-ea"/>
                <a:cs typeface="Calibri" panose="020F0502020204030204" pitchFamily="34" charset="0"/>
              </a:rPr>
              <a:t>vc_emp</a:t>
            </a:r>
            <a:r>
              <a:rPr lang="es-MX" sz="1300" b="1" kern="1200" dirty="0">
                <a:solidFill>
                  <a:srgbClr val="0000DE"/>
                </a:solidFill>
                <a:latin typeface="Calibri" panose="020F0502020204030204" pitchFamily="34" charset="0"/>
                <a:ea typeface="+mn-ea"/>
                <a:cs typeface="Calibri" panose="020F0502020204030204" pitchFamily="34" charset="0"/>
              </a:rPr>
              <a:t> </a:t>
            </a:r>
            <a:r>
              <a:rPr lang="es-MX" sz="1300" b="1" kern="1200" dirty="0">
                <a:latin typeface="Calibri" panose="020F0502020204030204" pitchFamily="34" charset="0"/>
                <a:ea typeface="+mn-ea"/>
                <a:cs typeface="Calibri" panose="020F0502020204030204" pitchFamily="34" charset="0"/>
              </a:rPr>
              <a:t>FOR </a:t>
            </a:r>
            <a:r>
              <a:rPr lang="es-MX" sz="1300" b="1" kern="1200" dirty="0">
                <a:solidFill>
                  <a:srgbClr val="FF0000"/>
                </a:solidFill>
                <a:latin typeface="Calibri" panose="020F0502020204030204" pitchFamily="34" charset="0"/>
                <a:ea typeface="+mn-ea"/>
                <a:cs typeface="Calibri" panose="020F0502020204030204" pitchFamily="34" charset="0"/>
              </a:rPr>
              <a:t>SELECT e.employee_id, salary, l.location_id</a:t>
            </a:r>
          </a:p>
          <a:p>
            <a:pPr lvl="0" fontAlgn="base">
              <a:spcBef>
                <a:spcPct val="0"/>
              </a:spcBef>
              <a:spcAft>
                <a:spcPct val="0"/>
              </a:spcAft>
              <a:buClrTx/>
              <a:defRPr/>
            </a:pPr>
            <a:r>
              <a:rPr lang="es-MX" sz="1300" b="1" kern="1200" dirty="0">
                <a:solidFill>
                  <a:srgbClr val="FF0000"/>
                </a:solidFill>
                <a:latin typeface="Calibri" panose="020F0502020204030204" pitchFamily="34" charset="0"/>
                <a:ea typeface="+mn-ea"/>
                <a:cs typeface="Calibri" panose="020F0502020204030204" pitchFamily="34" charset="0"/>
              </a:rPr>
              <a:t>                                             FROM employees e LEFT OUTER JOIN departments d</a:t>
            </a:r>
          </a:p>
          <a:p>
            <a:pPr lvl="0" fontAlgn="base">
              <a:spcBef>
                <a:spcPct val="0"/>
              </a:spcBef>
              <a:spcAft>
                <a:spcPct val="0"/>
              </a:spcAft>
              <a:buClrTx/>
              <a:defRPr/>
            </a:pPr>
            <a:r>
              <a:rPr lang="es-MX" sz="1300" b="1" kern="1200" dirty="0">
                <a:solidFill>
                  <a:srgbClr val="FF0000"/>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solidFill>
                  <a:srgbClr val="FF0000"/>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solidFill>
                  <a:srgbClr val="FF0000"/>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solidFill>
                  <a:srgbClr val="FF0000"/>
                </a:solidFill>
                <a:latin typeface="Calibri" panose="020F0502020204030204" pitchFamily="34" charset="0"/>
                <a:ea typeface="+mn-ea"/>
                <a:cs typeface="Calibri" panose="020F0502020204030204" pitchFamily="34" charset="0"/>
              </a:rPr>
              <a:t>                                                  ORDER BY e.employee_id</a:t>
            </a:r>
            <a:r>
              <a:rPr lang="es-MX" sz="13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200" b="1" kern="1200" dirty="0">
                <a:solidFill>
                  <a:srgbClr val="FF0000"/>
                </a:solidFill>
                <a:latin typeface="Calibri" panose="020F0502020204030204" pitchFamily="34" charset="0"/>
                <a:cs typeface="Calibri" panose="020F0502020204030204" pitchFamily="34" charset="0"/>
              </a:rPr>
              <a:t>-- El bloque continúa en la siguiente PPT</a:t>
            </a:r>
            <a:r>
              <a:rPr lang="es-MX" sz="1200" b="1" kern="1200" dirty="0">
                <a:latin typeface="Calibri" panose="020F0502020204030204" pitchFamily="34" charset="0"/>
                <a:ea typeface="+mn-ea"/>
                <a:cs typeface="Calibri" panose="020F0502020204030204" pitchFamily="34" charset="0"/>
              </a:rPr>
              <a:t>    </a:t>
            </a: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127443"/>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78852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Variable de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659280" y="1092818"/>
            <a:ext cx="8035631"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 Se lee el cursor que se abrió, según la opción de bonificación a calcular</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FETCH </a:t>
            </a:r>
            <a:r>
              <a:rPr lang="es-MX" sz="1300" b="1" kern="1200" dirty="0" err="1">
                <a:solidFill>
                  <a:srgbClr val="0000DE"/>
                </a:solidFill>
                <a:latin typeface="Calibri" panose="020F0502020204030204" pitchFamily="34" charset="0"/>
                <a:cs typeface="Calibri" panose="020F0502020204030204" pitchFamily="34" charset="0"/>
              </a:rPr>
              <a:t>vc_emp</a:t>
            </a:r>
            <a:r>
              <a:rPr lang="es-MX" sz="1300" b="1" kern="1200" dirty="0">
                <a:solidFill>
                  <a:srgbClr val="0000DE"/>
                </a:solidFill>
                <a:latin typeface="Calibri" panose="020F0502020204030204" pitchFamily="34" charset="0"/>
                <a:cs typeface="Calibri" panose="020F0502020204030204" pitchFamily="34" charset="0"/>
              </a:rPr>
              <a:t> </a:t>
            </a:r>
            <a:r>
              <a:rPr lang="es-MX" sz="1300" b="1" kern="1200" dirty="0">
                <a:latin typeface="Calibri" panose="020F0502020204030204" pitchFamily="34" charset="0"/>
                <a:cs typeface="Calibri" panose="020F0502020204030204" pitchFamily="34" charset="0"/>
              </a:rPr>
              <a:t>INTO v_col1_cursor,v_col2_cursor,v_col3_cursor;</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EXIT WHEN </a:t>
            </a:r>
            <a:r>
              <a:rPr lang="es-MX" sz="1300" b="1" kern="1200" dirty="0" err="1">
                <a:solidFill>
                  <a:srgbClr val="0000DE"/>
                </a:solidFill>
                <a:latin typeface="Calibri" panose="020F0502020204030204" pitchFamily="34" charset="0"/>
                <a:cs typeface="Calibri" panose="020F0502020204030204" pitchFamily="34" charset="0"/>
              </a:rPr>
              <a:t>vc_emp</a:t>
            </a:r>
            <a:r>
              <a:rPr lang="es-MX" sz="1300" b="1" kern="1200" dirty="0" err="1">
                <a:latin typeface="Calibri" panose="020F0502020204030204" pitchFamily="34" charset="0"/>
                <a:cs typeface="Calibri" panose="020F0502020204030204" pitchFamily="34" charset="0"/>
              </a:rPr>
              <a:t>%NOTFOUND</a:t>
            </a:r>
            <a:r>
              <a:rPr lang="es-MX" sz="13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r>
              <a:rPr lang="es-MX" sz="1300" b="1" kern="1200" dirty="0" err="1">
                <a:latin typeface="Calibri" panose="020F0502020204030204" pitchFamily="34" charset="0"/>
                <a:cs typeface="Calibri" panose="020F0502020204030204" pitchFamily="34" charset="0"/>
              </a:rPr>
              <a:t>v_valor_bonif</a:t>
            </a:r>
            <a:r>
              <a:rPr lang="es-MX" sz="1300" b="1" kern="1200" dirty="0">
                <a:latin typeface="Calibri" panose="020F0502020204030204" pitchFamily="34" charset="0"/>
                <a:cs typeface="Calibri" panose="020F0502020204030204" pitchFamily="34" charset="0"/>
              </a:rPr>
              <a:t>:=0; -- se </a:t>
            </a:r>
            <a:r>
              <a:rPr lang="es-MX" sz="1300" b="1" kern="1200" dirty="0" err="1">
                <a:latin typeface="Calibri" panose="020F0502020204030204" pitchFamily="34" charset="0"/>
                <a:cs typeface="Calibri" panose="020F0502020204030204" pitchFamily="34" charset="0"/>
              </a:rPr>
              <a:t>incializa</a:t>
            </a:r>
            <a:r>
              <a:rPr lang="es-MX" sz="1300" b="1" kern="1200" dirty="0">
                <a:latin typeface="Calibri" panose="020F0502020204030204" pitchFamily="34" charset="0"/>
                <a:cs typeface="Calibri" panose="020F0502020204030204" pitchFamily="34" charset="0"/>
              </a:rPr>
              <a:t> en CERO porque no a todos los empleados se les calculará bonificación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IF </a:t>
            </a:r>
            <a:r>
              <a:rPr lang="es-MX" sz="1300" b="1" kern="1200" dirty="0" err="1">
                <a:latin typeface="Calibri" panose="020F0502020204030204" pitchFamily="34" charset="0"/>
                <a:cs typeface="Calibri" panose="020F0502020204030204" pitchFamily="34" charset="0"/>
              </a:rPr>
              <a:t>v_opcion_bonif</a:t>
            </a:r>
            <a:r>
              <a:rPr lang="es-MX" sz="1300" b="1" kern="1200" dirty="0">
                <a:latin typeface="Calibri" panose="020F0502020204030204" pitchFamily="34" charset="0"/>
                <a:cs typeface="Calibri" panose="020F0502020204030204" pitchFamily="34" charset="0"/>
              </a:rPr>
              <a:t> = 1 THEN -- Calcula bonificación por años trabajados</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IF v_col3_cursor &gt;=18 THEN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SELECT ROUND(v_col2_cursor*(porc_bonif/100))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INTO </a:t>
            </a:r>
            <a:r>
              <a:rPr lang="es-MX" sz="1300" b="1" kern="1200" dirty="0" err="1">
                <a:latin typeface="Calibri" panose="020F0502020204030204" pitchFamily="34" charset="0"/>
                <a:cs typeface="Calibri" panose="020F0502020204030204" pitchFamily="34" charset="0"/>
              </a:rPr>
              <a:t>v_valor_bonif</a:t>
            </a: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FROM </a:t>
            </a:r>
            <a:r>
              <a:rPr lang="es-MX" sz="1300" b="1" kern="1200" dirty="0" err="1">
                <a:latin typeface="Calibri" panose="020F0502020204030204" pitchFamily="34" charset="0"/>
                <a:cs typeface="Calibri" panose="020F0502020204030204" pitchFamily="34" charset="0"/>
              </a:rPr>
              <a:t>tramo_bonif_annos_trab</a:t>
            </a: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WHERE v_col3_cursor BETWEEN rango_ini AND rango_fin;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ELSE  -- Calcula bonificación ubicación del departamento</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IF v_col3_cursor =1800 THEN -- Toronto</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r>
              <a:rPr lang="es-MX" sz="1300" b="1" kern="1200" dirty="0" err="1">
                <a:latin typeface="Calibri" panose="020F0502020204030204" pitchFamily="34" charset="0"/>
                <a:cs typeface="Calibri" panose="020F0502020204030204" pitchFamily="34" charset="0"/>
              </a:rPr>
              <a:t>v_valor_bonif</a:t>
            </a:r>
            <a:r>
              <a:rPr lang="es-MX" sz="1300" b="1" kern="1200" dirty="0">
                <a:latin typeface="Calibri" panose="020F0502020204030204" pitchFamily="34" charset="0"/>
                <a:cs typeface="Calibri" panose="020F0502020204030204" pitchFamily="34" charset="0"/>
              </a:rPr>
              <a:t>:= ROUND(v_col2_cursor*.20);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ELSIF v_col3_cursor=2400 THEN -- Londres</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r>
              <a:rPr lang="es-MX" sz="1300" b="1" kern="1200" dirty="0" err="1">
                <a:latin typeface="Calibri" panose="020F0502020204030204" pitchFamily="34" charset="0"/>
                <a:cs typeface="Calibri" panose="020F0502020204030204" pitchFamily="34" charset="0"/>
              </a:rPr>
              <a:t>v_valor_bonif</a:t>
            </a:r>
            <a:r>
              <a:rPr lang="es-MX" sz="1300" b="1" kern="1200" dirty="0">
                <a:latin typeface="Calibri" panose="020F0502020204030204" pitchFamily="34" charset="0"/>
                <a:cs typeface="Calibri" panose="020F0502020204030204" pitchFamily="34" charset="0"/>
              </a:rPr>
              <a:t>:= ROUND(v_col2_cursor*.10);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IF </a:t>
            </a:r>
            <a:r>
              <a:rPr lang="es-MX" sz="1300" b="1" kern="1200" dirty="0" err="1">
                <a:latin typeface="Calibri" panose="020F0502020204030204" pitchFamily="34" charset="0"/>
                <a:cs typeface="Calibri" panose="020F0502020204030204" pitchFamily="34" charset="0"/>
              </a:rPr>
              <a:t>v_valor_bonif</a:t>
            </a:r>
            <a:r>
              <a:rPr lang="es-MX" sz="1300" b="1" kern="1200" dirty="0">
                <a:latin typeface="Calibri" panose="020F0502020204030204" pitchFamily="34" charset="0"/>
                <a:cs typeface="Calibri" panose="020F0502020204030204" pitchFamily="34" charset="0"/>
              </a:rPr>
              <a:t> &gt; 0 THEN -- Si le corresponde bonificación se actualiza</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SET salary=</a:t>
            </a:r>
            <a:r>
              <a:rPr lang="es-MX" sz="1300" b="1" kern="1200" dirty="0" err="1">
                <a:latin typeface="Calibri" panose="020F0502020204030204" pitchFamily="34" charset="0"/>
                <a:cs typeface="Calibri" panose="020F0502020204030204" pitchFamily="34" charset="0"/>
              </a:rPr>
              <a:t>salary+v_valor_bonif</a:t>
            </a: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WHERE employee_id=v_col1_cursor;</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COMMIT;</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CLOSE </a:t>
            </a:r>
            <a:r>
              <a:rPr lang="es-MX" sz="1300" b="1" kern="1200" dirty="0" err="1">
                <a:solidFill>
                  <a:srgbClr val="0000DE"/>
                </a:solidFill>
                <a:latin typeface="Calibri" panose="020F0502020204030204" pitchFamily="34" charset="0"/>
                <a:cs typeface="Calibri" panose="020F0502020204030204" pitchFamily="34" charset="0"/>
              </a:rPr>
              <a:t>vc_emp</a:t>
            </a:r>
            <a:r>
              <a:rPr lang="es-MX" sz="13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90756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27</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cómo usar el Atributo %ROWTYPE con Cursores Explícitos.</a:t>
            </a:r>
          </a:p>
          <a:p>
            <a:pPr marL="393700" indent="-342900" algn="just">
              <a:buFont typeface="Arial" panose="020B0604020202020204" pitchFamily="34" charset="0"/>
              <a:buChar char="•"/>
            </a:pPr>
            <a:r>
              <a:rPr lang="es-CL" sz="2200" dirty="0"/>
              <a:t>Se explicó cómo </a:t>
            </a:r>
            <a:r>
              <a:rPr lang="es-MX" sz="2200" dirty="0"/>
              <a:t>generar un Cursor FOR LOOP usando Subconsulta.</a:t>
            </a:r>
            <a:endParaRPr lang="es-CL" sz="2200" dirty="0"/>
          </a:p>
          <a:p>
            <a:pPr marL="393700" indent="-342900" algn="just">
              <a:buFont typeface="Arial" panose="020B0604020202020204" pitchFamily="34" charset="0"/>
              <a:buChar char="•"/>
            </a:pPr>
            <a:r>
              <a:rPr lang="es-CL" sz="2200" dirty="0"/>
              <a:t>Se explicó cómo trabajar con Cursores Explícitos con Parámetros.</a:t>
            </a:r>
          </a:p>
          <a:p>
            <a:pPr marL="393700" indent="-342900" algn="just">
              <a:buFont typeface="Arial" panose="020B0604020202020204" pitchFamily="34" charset="0"/>
              <a:buChar char="•"/>
            </a:pPr>
            <a:r>
              <a:rPr lang="es-CL" sz="2200" dirty="0"/>
              <a:t>Se explicó cómo trabajar con más de un Cursor Explícito simultáneamente.</a:t>
            </a:r>
          </a:p>
          <a:p>
            <a:pPr marL="393700" indent="-342900" algn="just">
              <a:buFont typeface="Arial" panose="020B0604020202020204" pitchFamily="34" charset="0"/>
              <a:buChar char="•"/>
            </a:pPr>
            <a:r>
              <a:rPr lang="es-CL" sz="2200" dirty="0"/>
              <a:t>Se explicó qué son las Variables de Cursor y el Beneficio de trabajar con ellas.</a:t>
            </a:r>
          </a:p>
          <a:p>
            <a:pPr marL="393700" indent="-342900" algn="just">
              <a:buFont typeface="Arial" panose="020B0604020202020204" pitchFamily="34" charset="0"/>
              <a:buChar char="•"/>
            </a:pPr>
            <a:r>
              <a:rPr lang="es-CL" sz="2200" dirty="0"/>
              <a:t>Se explicó cómo trabajar con Variables de Cursor para procesar información.</a:t>
            </a:r>
          </a:p>
          <a:p>
            <a:pPr marL="393700" indent="-342900" algn="just">
              <a:buFont typeface="Arial" panose="020B0604020202020204" pitchFamily="34" charset="0"/>
              <a:buChar char="•"/>
            </a:pPr>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Cómo usar el Atributo %ROWTYPE con Cursores Explícitos.</a:t>
            </a:r>
          </a:p>
          <a:p>
            <a:pPr marL="393700" indent="-342900" algn="just">
              <a:buFont typeface="Arial" panose="020B0604020202020204" pitchFamily="34" charset="0"/>
              <a:buChar char="•"/>
            </a:pPr>
            <a:r>
              <a:rPr lang="es-CL" sz="2200" dirty="0"/>
              <a:t>Cómo </a:t>
            </a:r>
            <a:r>
              <a:rPr lang="es-MX" sz="2200" dirty="0"/>
              <a:t>generar un Cursor FOR LOOP usando Subconsulta.</a:t>
            </a:r>
            <a:endParaRPr lang="es-CL" sz="2200" dirty="0"/>
          </a:p>
          <a:p>
            <a:pPr marL="393700" indent="-342900" algn="just">
              <a:buFont typeface="Arial" panose="020B0604020202020204" pitchFamily="34" charset="0"/>
              <a:buChar char="•"/>
            </a:pPr>
            <a:r>
              <a:rPr lang="es-CL" sz="2200" dirty="0"/>
              <a:t>Cómo trabajar con Cursores Explícitos con Parámetros.</a:t>
            </a:r>
          </a:p>
          <a:p>
            <a:pPr marL="393700" indent="-342900" algn="just">
              <a:buFont typeface="Arial" panose="020B0604020202020204" pitchFamily="34" charset="0"/>
              <a:buChar char="•"/>
            </a:pPr>
            <a:r>
              <a:rPr lang="es-CL" sz="2200" dirty="0"/>
              <a:t>Cómo trabajar con más de un Cursor Explícito simultáneamente.</a:t>
            </a:r>
          </a:p>
          <a:p>
            <a:pPr marL="393700" indent="-342900" algn="just">
              <a:buFont typeface="Arial" panose="020B0604020202020204" pitchFamily="34" charset="0"/>
              <a:buChar char="•"/>
            </a:pPr>
            <a:r>
              <a:rPr lang="es-CL" sz="2200" dirty="0"/>
              <a:t>Qué son las Variables de Cursor y el Beneficio de trabajar con ellas.</a:t>
            </a:r>
          </a:p>
          <a:p>
            <a:pPr marL="393700" indent="-342900" algn="just">
              <a:buFont typeface="Arial" panose="020B0604020202020204" pitchFamily="34" charset="0"/>
              <a:buChar char="•"/>
            </a:pPr>
            <a:r>
              <a:rPr lang="es-CL" sz="2200" dirty="0"/>
              <a:t>Cómo trabajar con Variables de Cursor para procesar información.</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310759"/>
            <a:ext cx="5995800" cy="1927670"/>
          </a:xfrm>
          <a:prstGeom prst="rect">
            <a:avLst/>
          </a:prstGeom>
        </p:spPr>
        <p:txBody>
          <a:bodyPr spcFirstLastPara="1" wrap="square" lIns="91425" tIns="45700" rIns="91425" bIns="45700" anchor="ctr" anchorCtr="0">
            <a:noAutofit/>
          </a:bodyPr>
          <a:lstStyle/>
          <a:p>
            <a:pPr lvl="0"/>
            <a:r>
              <a:rPr lang="es-ES_tradnl" sz="4800" b="1" dirty="0"/>
              <a:t>Elementos que agregan complejidad a los Cursores Explícitos</a:t>
            </a:r>
            <a:endParaRPr sz="4800" b="1" dirty="0"/>
          </a:p>
        </p:txBody>
      </p:sp>
      <p:pic>
        <p:nvPicPr>
          <p:cNvPr id="5" name="Imagen 4">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17817"/>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51347" y="212725"/>
            <a:ext cx="4423782" cy="813000"/>
          </a:xfrm>
        </p:spPr>
        <p:txBody>
          <a:bodyPr/>
          <a:lstStyle/>
          <a:p>
            <a:pPr lvl="0" defTabSz="457200">
              <a:defRPr/>
            </a:pPr>
            <a:r>
              <a:rPr lang="es-CL" sz="2800" b="1" dirty="0">
                <a:solidFill>
                  <a:prstClr val="white"/>
                </a:solidFill>
                <a:latin typeface="Calibri"/>
              </a:rPr>
              <a:t>Uso de Atributo %ROWTYPE </a:t>
            </a:r>
          </a:p>
        </p:txBody>
      </p:sp>
      <p:sp>
        <p:nvSpPr>
          <p:cNvPr id="7" name="Rectangle 3">
            <a:extLst>
              <a:ext uri="{FF2B5EF4-FFF2-40B4-BE49-F238E27FC236}">
                <a16:creationId xmlns:a16="http://schemas.microsoft.com/office/drawing/2014/main" id="{E20A4ECC-4D98-46DA-B904-51354D60966A}"/>
              </a:ext>
            </a:extLst>
          </p:cNvPr>
          <p:cNvSpPr txBox="1">
            <a:spLocks noChangeArrowheads="1"/>
          </p:cNvSpPr>
          <p:nvPr/>
        </p:nvSpPr>
        <p:spPr bwMode="auto">
          <a:xfrm>
            <a:off x="611188" y="392562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13E1A8C8-7E00-49F7-BA38-75FF8EC0339F}"/>
              </a:ext>
            </a:extLst>
          </p:cNvPr>
          <p:cNvSpPr txBox="1">
            <a:spLocks noChangeArrowheads="1"/>
          </p:cNvSpPr>
          <p:nvPr/>
        </p:nvSpPr>
        <p:spPr bwMode="auto">
          <a:xfrm>
            <a:off x="1271988" y="4201038"/>
            <a:ext cx="7187800"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CURSOR </a:t>
            </a:r>
            <a:r>
              <a:rPr lang="en-US" sz="1600" b="1" i="1" dirty="0">
                <a:solidFill>
                  <a:srgbClr val="C00000"/>
                </a:solidFill>
                <a:latin typeface="Calibri" panose="020F0502020204030204" pitchFamily="34" charset="0"/>
                <a:cs typeface="Calibri" panose="020F0502020204030204" pitchFamily="34" charset="0"/>
              </a:rPr>
              <a:t>nombre_cursor</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IS</a:t>
            </a:r>
          </a:p>
          <a:p>
            <a:pPr>
              <a:defRPr/>
            </a:pPr>
            <a:r>
              <a:rPr lang="en-US" sz="1600" b="1" dirty="0">
                <a:latin typeface="Calibri" panose="020F0502020204030204" pitchFamily="34" charset="0"/>
                <a:cs typeface="Calibri" panose="020F0502020204030204" pitchFamily="34" charset="0"/>
              </a:rPr>
              <a:t>                SELECT </a:t>
            </a:r>
            <a:r>
              <a:rPr lang="en-US" sz="1600" b="1" i="1" dirty="0">
                <a:latin typeface="Calibri" panose="020F0502020204030204" pitchFamily="34" charset="0"/>
                <a:cs typeface="Calibri" panose="020F0502020204030204" pitchFamily="34" charset="0"/>
              </a:rPr>
              <a:t>columna1, columna2, expression1 alias, columnaN|expresiónN;</a:t>
            </a:r>
          </a:p>
          <a:p>
            <a:pPr>
              <a:defRPr/>
            </a:pPr>
            <a:r>
              <a:rPr lang="en-US" sz="1600" b="1" i="1" dirty="0">
                <a:latin typeface="Calibri" panose="020F0502020204030204" pitchFamily="34" charset="0"/>
                <a:cs typeface="Calibri" panose="020F0502020204030204" pitchFamily="34" charset="0"/>
              </a:rPr>
              <a:t>nombre_registro   </a:t>
            </a:r>
            <a:r>
              <a:rPr lang="en-US" sz="1600" b="1" i="1" dirty="0">
                <a:solidFill>
                  <a:srgbClr val="C00000"/>
                </a:solidFill>
                <a:latin typeface="Calibri" panose="020F0502020204030204" pitchFamily="34" charset="0"/>
                <a:cs typeface="Calibri" panose="020F0502020204030204" pitchFamily="34" charset="0"/>
              </a:rPr>
              <a:t>nombre</a:t>
            </a:r>
            <a:r>
              <a:rPr lang="en-US" sz="1600" b="1" dirty="0">
                <a:solidFill>
                  <a:srgbClr val="C00000"/>
                </a:solidFill>
                <a:latin typeface="Calibri" panose="020F0502020204030204" pitchFamily="34" charset="0"/>
                <a:cs typeface="Calibri" panose="020F0502020204030204" pitchFamily="34" charset="0"/>
              </a:rPr>
              <a:t>_cursor</a:t>
            </a:r>
            <a:r>
              <a:rPr lang="en-US" sz="1600" b="1" dirty="0">
                <a:latin typeface="Calibri" panose="020F0502020204030204" pitchFamily="34" charset="0"/>
                <a:cs typeface="Calibri" panose="020F0502020204030204" pitchFamily="34" charset="0"/>
              </a:rPr>
              <a:t>%ROWTYPE;</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1" name="Rectángulo redondeado 4">
            <a:extLst>
              <a:ext uri="{FF2B5EF4-FFF2-40B4-BE49-F238E27FC236}">
                <a16:creationId xmlns:a16="http://schemas.microsoft.com/office/drawing/2014/main" id="{0F32F5C3-9A1E-4C82-A060-EB159ED7595D}"/>
              </a:ext>
            </a:extLst>
          </p:cNvPr>
          <p:cNvSpPr/>
          <p:nvPr/>
        </p:nvSpPr>
        <p:spPr>
          <a:xfrm>
            <a:off x="2437070" y="1497698"/>
            <a:ext cx="2016000" cy="18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Los campos del registro tienen el mismo nombres que las columnas/alias  del cursor</a:t>
            </a:r>
            <a:endParaRPr lang="es-CL" sz="1800" b="1" kern="1200" dirty="0">
              <a:solidFill>
                <a:srgbClr val="FFFFFF"/>
              </a:solidFill>
              <a:latin typeface="Calibri"/>
              <a:cs typeface="Arial" panose="020B0604020202020204" pitchFamily="34" charset="0"/>
            </a:endParaRPr>
          </a:p>
        </p:txBody>
      </p:sp>
      <p:sp>
        <p:nvSpPr>
          <p:cNvPr id="12" name="Rectángulo redondeado 4">
            <a:extLst>
              <a:ext uri="{FF2B5EF4-FFF2-40B4-BE49-F238E27FC236}">
                <a16:creationId xmlns:a16="http://schemas.microsoft.com/office/drawing/2014/main" id="{3B272D00-7242-4592-89B4-C9E85DCF121B}"/>
              </a:ext>
            </a:extLst>
          </p:cNvPr>
          <p:cNvSpPr/>
          <p:nvPr/>
        </p:nvSpPr>
        <p:spPr>
          <a:xfrm>
            <a:off x="4676224" y="1497698"/>
            <a:ext cx="2016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Al trabajar con este tipo de registros se deben asignar alias a las expresiones del cursor</a:t>
            </a:r>
          </a:p>
        </p:txBody>
      </p:sp>
      <p:sp>
        <p:nvSpPr>
          <p:cNvPr id="13" name="Rectángulo redondeado 4">
            <a:extLst>
              <a:ext uri="{FF2B5EF4-FFF2-40B4-BE49-F238E27FC236}">
                <a16:creationId xmlns:a16="http://schemas.microsoft.com/office/drawing/2014/main" id="{715C6141-1DA7-4797-92E4-C425C34CDB4D}"/>
              </a:ext>
            </a:extLst>
          </p:cNvPr>
          <p:cNvSpPr/>
          <p:nvPr/>
        </p:nvSpPr>
        <p:spPr>
          <a:xfrm>
            <a:off x="6911143" y="1497698"/>
            <a:ext cx="2016000" cy="1800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Los valores de </a:t>
            </a:r>
          </a:p>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fila del cursor se almacenan en los campos correspondientes del registro</a:t>
            </a:r>
          </a:p>
        </p:txBody>
      </p:sp>
      <p:sp>
        <p:nvSpPr>
          <p:cNvPr id="14" name="Rectángulo redondeado 4">
            <a:extLst>
              <a:ext uri="{FF2B5EF4-FFF2-40B4-BE49-F238E27FC236}">
                <a16:creationId xmlns:a16="http://schemas.microsoft.com/office/drawing/2014/main" id="{D04065FA-42A6-4586-A466-CE7F47720542}"/>
              </a:ext>
            </a:extLst>
          </p:cNvPr>
          <p:cNvSpPr/>
          <p:nvPr/>
        </p:nvSpPr>
        <p:spPr>
          <a:xfrm>
            <a:off x="197861" y="1497698"/>
            <a:ext cx="2016000" cy="180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El atributo %ROWTYPE permite definir un registro basado en las columnas  del cursor</a:t>
            </a:r>
          </a:p>
        </p:txBody>
      </p:sp>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82879" y="212725"/>
            <a:ext cx="4486844" cy="813000"/>
          </a:xfrm>
        </p:spPr>
        <p:txBody>
          <a:bodyPr/>
          <a:lstStyle/>
          <a:p>
            <a:pPr lvl="0" defTabSz="457200">
              <a:defRPr/>
            </a:pPr>
            <a:r>
              <a:rPr lang="es-CL" sz="2800" b="1" dirty="0">
                <a:solidFill>
                  <a:prstClr val="white"/>
                </a:solidFill>
                <a:latin typeface="Calibri"/>
              </a:rPr>
              <a:t>Uso de Atributo %ROWTYPE </a:t>
            </a:r>
          </a:p>
        </p:txBody>
      </p:sp>
      <p:sp>
        <p:nvSpPr>
          <p:cNvPr id="4" name="Text Box 5">
            <a:extLst>
              <a:ext uri="{FF2B5EF4-FFF2-40B4-BE49-F238E27FC236}">
                <a16:creationId xmlns:a16="http://schemas.microsoft.com/office/drawing/2014/main" id="{5427AD48-F612-4466-AF30-9E964412E985}"/>
              </a:ext>
            </a:extLst>
          </p:cNvPr>
          <p:cNvSpPr txBox="1">
            <a:spLocks noChangeArrowheads="1"/>
          </p:cNvSpPr>
          <p:nvPr/>
        </p:nvSpPr>
        <p:spPr bwMode="auto">
          <a:xfrm>
            <a:off x="734317" y="1697811"/>
            <a:ext cx="7370023" cy="480131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CURSOR </a:t>
            </a:r>
            <a:r>
              <a:rPr lang="es-MX" sz="1600" b="1" kern="1200" dirty="0">
                <a:solidFill>
                  <a:srgbClr val="C00000"/>
                </a:solidFill>
                <a:latin typeface="Calibri" panose="020F0502020204030204" pitchFamily="34" charset="0"/>
                <a:cs typeface="Calibri" panose="020F0502020204030204" pitchFamily="34" charset="0"/>
              </a:rPr>
              <a:t>cur_datos_emp </a:t>
            </a:r>
            <a:r>
              <a:rPr lang="es-MX" sz="1600" b="1" kern="1200" dirty="0">
                <a:latin typeface="Calibri" panose="020F0502020204030204" pitchFamily="34" charset="0"/>
                <a:cs typeface="Calibri" panose="020F0502020204030204" pitchFamily="34" charset="0"/>
              </a:rPr>
              <a:t>IS</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SELECT e.employee_id </a:t>
            </a:r>
            <a:r>
              <a:rPr lang="es-MX" sz="1600" b="1" kern="1200" dirty="0">
                <a:solidFill>
                  <a:srgbClr val="FF0000"/>
                </a:solidFill>
                <a:latin typeface="Calibri" panose="020F0502020204030204" pitchFamily="34" charset="0"/>
                <a:cs typeface="Calibri" panose="020F0502020204030204" pitchFamily="34" charset="0"/>
              </a:rPr>
              <a:t>id_emp</a:t>
            </a:r>
            <a:r>
              <a:rPr lang="es-MX" sz="16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e.</a:t>
            </a:r>
            <a:r>
              <a:rPr lang="es-MX" sz="1600" b="1" kern="1200" dirty="0">
                <a:solidFill>
                  <a:srgbClr val="FF0000"/>
                </a:solidFill>
                <a:latin typeface="Calibri" panose="020F0502020204030204" pitchFamily="34" charset="0"/>
                <a:cs typeface="Calibri" panose="020F0502020204030204" pitchFamily="34" charset="0"/>
              </a:rPr>
              <a:t>salary</a:t>
            </a:r>
            <a:r>
              <a:rPr lang="es-MX" sz="16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ROUND(MONTHS_BETWEEN(SYSDATE,e.hire_date)/12) </a:t>
            </a:r>
            <a:r>
              <a:rPr lang="es-MX" sz="1600" b="1" kern="1200" dirty="0">
                <a:solidFill>
                  <a:srgbClr val="FF0000"/>
                </a:solidFill>
                <a:latin typeface="Calibri" panose="020F0502020204030204" pitchFamily="34" charset="0"/>
                <a:cs typeface="Calibri" panose="020F0502020204030204" pitchFamily="34" charset="0"/>
              </a:rPr>
              <a:t>annos_trab</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FROM employees e</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ORDER BY e.employee_id;</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v_bonif_annos NUMBER(8);</a:t>
            </a:r>
          </a:p>
          <a:p>
            <a:pPr lvl="0" fontAlgn="base">
              <a:spcBef>
                <a:spcPct val="0"/>
              </a:spcBef>
              <a:spcAft>
                <a:spcPct val="0"/>
              </a:spcAft>
              <a:buClrTx/>
              <a:defRPr/>
            </a:pPr>
            <a:r>
              <a:rPr lang="es-MX" sz="1600" b="1" kern="1200" dirty="0">
                <a:solidFill>
                  <a:srgbClr val="0000DE"/>
                </a:solidFill>
                <a:latin typeface="Calibri" panose="020F0502020204030204" pitchFamily="34" charset="0"/>
                <a:cs typeface="Calibri" panose="020F0502020204030204" pitchFamily="34" charset="0"/>
              </a:rPr>
              <a:t>reg_datos_emp  </a:t>
            </a:r>
            <a:r>
              <a:rPr lang="es-MX" sz="1600" b="1" kern="1200" dirty="0">
                <a:solidFill>
                  <a:srgbClr val="C00000"/>
                </a:solidFill>
                <a:latin typeface="Calibri" panose="020F0502020204030204" pitchFamily="34" charset="0"/>
                <a:cs typeface="Calibri" panose="020F0502020204030204" pitchFamily="34" charset="0"/>
              </a:rPr>
              <a:t>cur_datos_emp%ROWTYPE</a:t>
            </a:r>
            <a:r>
              <a:rPr lang="es-MX" sz="1600" b="1" kern="1200" dirty="0">
                <a:latin typeface="Calibri" panose="020F0502020204030204" pitchFamily="34" charset="0"/>
                <a:cs typeface="Calibri" panose="020F0502020204030204" pitchFamily="34" charset="0"/>
              </a:rPr>
              <a:t>;</a:t>
            </a:r>
          </a:p>
          <a:p>
            <a:pPr fontAlgn="base">
              <a:spcBef>
                <a:spcPct val="0"/>
              </a:spcBef>
              <a:spcAft>
                <a:spcPct val="0"/>
              </a:spcAft>
              <a:buClrTx/>
              <a:defRPr/>
            </a:pPr>
            <a:r>
              <a:rPr lang="es-MX" sz="1600" b="1" kern="1200" dirty="0">
                <a:solidFill>
                  <a:schemeClr val="tx1"/>
                </a:solidFill>
                <a:latin typeface="Calibri" panose="020F0502020204030204" pitchFamily="34" charset="0"/>
                <a:cs typeface="Calibri" panose="020F0502020204030204" pitchFamily="34" charset="0"/>
              </a:rPr>
              <a:t>-- El bloque continúa en la siguiente PPT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OPEN cur_datos_emp;</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FETCH </a:t>
            </a:r>
            <a:r>
              <a:rPr lang="es-MX" sz="1600" b="1" kern="1200" dirty="0">
                <a:solidFill>
                  <a:srgbClr val="C00000"/>
                </a:solidFill>
                <a:latin typeface="Calibri" panose="020F0502020204030204" pitchFamily="34" charset="0"/>
                <a:ea typeface="+mn-ea"/>
                <a:cs typeface="Calibri" panose="020F0502020204030204" pitchFamily="34" charset="0"/>
              </a:rPr>
              <a:t>cur_datos_emp </a:t>
            </a:r>
            <a:r>
              <a:rPr lang="es-MX" sz="1600" b="1" kern="1200" dirty="0">
                <a:latin typeface="Calibri" panose="020F0502020204030204" pitchFamily="34" charset="0"/>
                <a:ea typeface="+mn-ea"/>
                <a:cs typeface="Calibri" panose="020F0502020204030204" pitchFamily="34" charset="0"/>
              </a:rPr>
              <a:t>INTO </a:t>
            </a:r>
            <a:r>
              <a:rPr lang="es-MX" sz="1600" b="1" kern="1200" dirty="0">
                <a:solidFill>
                  <a:srgbClr val="0000DE"/>
                </a:solidFill>
                <a:latin typeface="Calibri" panose="020F0502020204030204" pitchFamily="34" charset="0"/>
                <a:ea typeface="+mn-ea"/>
                <a:cs typeface="Calibri" panose="020F0502020204030204" pitchFamily="34" charset="0"/>
              </a:rPr>
              <a:t>reg_datos_emp</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EXIT WHEN </a:t>
            </a:r>
            <a:r>
              <a:rPr lang="es-MX" sz="1600" b="1" kern="1200" dirty="0" err="1">
                <a:latin typeface="Calibri" panose="020F0502020204030204" pitchFamily="34" charset="0"/>
                <a:ea typeface="+mn-ea"/>
                <a:cs typeface="Calibri" panose="020F0502020204030204" pitchFamily="34" charset="0"/>
              </a:rPr>
              <a:t>cur_datos_emp%NOTFOUND</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a:p>
            <a:pPr fontAlgn="base">
              <a:spcBef>
                <a:spcPct val="0"/>
              </a:spcBef>
              <a:spcAft>
                <a:spcPct val="0"/>
              </a:spcAft>
              <a:buClrTx/>
              <a:defRPr/>
            </a:pPr>
            <a:endParaRPr lang="es-MX" sz="1600" b="1" kern="1200" dirty="0">
              <a:solidFill>
                <a:srgbClr val="C00000"/>
              </a:solidFill>
              <a:latin typeface="Calibri" panose="020F0502020204030204" pitchFamily="34" charset="0"/>
              <a:cs typeface="Calibri" panose="020F0502020204030204" pitchFamily="34" charset="0"/>
            </a:endParaRPr>
          </a:p>
          <a:p>
            <a:pPr fontAlgn="base">
              <a:spcBef>
                <a:spcPct val="0"/>
              </a:spcBef>
              <a:spcAft>
                <a:spcPct val="0"/>
              </a:spcAft>
              <a:buClrTx/>
              <a:defRPr/>
            </a:pPr>
            <a:r>
              <a:rPr lang="es-MX" sz="1600" b="1" kern="1200" dirty="0">
                <a:solidFill>
                  <a:srgbClr val="C00000"/>
                </a:solidFill>
                <a:latin typeface="Calibri" panose="020F0502020204030204" pitchFamily="34" charset="0"/>
                <a:cs typeface="Calibri" panose="020F0502020204030204" pitchFamily="34" charset="0"/>
              </a:rPr>
              <a:t>-- El bloque continúa en la siguiente PPT</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p:txBody>
      </p:sp>
      <p:sp>
        <p:nvSpPr>
          <p:cNvPr id="6" name="Rectangle 3">
            <a:extLst>
              <a:ext uri="{FF2B5EF4-FFF2-40B4-BE49-F238E27FC236}">
                <a16:creationId xmlns:a16="http://schemas.microsoft.com/office/drawing/2014/main" id="{B88D031C-7AB6-49A9-A8C8-432D8D885030}"/>
              </a:ext>
            </a:extLst>
          </p:cNvPr>
          <p:cNvSpPr txBox="1">
            <a:spLocks noChangeArrowheads="1"/>
          </p:cNvSpPr>
          <p:nvPr/>
        </p:nvSpPr>
        <p:spPr bwMode="auto">
          <a:xfrm>
            <a:off x="611188" y="137031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7113" y="212725"/>
            <a:ext cx="4581437" cy="813000"/>
          </a:xfrm>
        </p:spPr>
        <p:txBody>
          <a:bodyPr/>
          <a:lstStyle/>
          <a:p>
            <a:pPr lvl="0" defTabSz="457200">
              <a:defRPr/>
            </a:pPr>
            <a:r>
              <a:rPr lang="es-CL" sz="2800" b="1" dirty="0">
                <a:solidFill>
                  <a:prstClr val="white"/>
                </a:solidFill>
                <a:latin typeface="Calibri"/>
              </a:rPr>
              <a:t>Uso de Atributo %ROWTYPE </a:t>
            </a:r>
          </a:p>
        </p:txBody>
      </p:sp>
      <p:sp>
        <p:nvSpPr>
          <p:cNvPr id="4" name="Text Box 5">
            <a:extLst>
              <a:ext uri="{FF2B5EF4-FFF2-40B4-BE49-F238E27FC236}">
                <a16:creationId xmlns:a16="http://schemas.microsoft.com/office/drawing/2014/main" id="{671175E1-4276-4C50-8533-40DB04FE63B4}"/>
              </a:ext>
            </a:extLst>
          </p:cNvPr>
          <p:cNvSpPr txBox="1">
            <a:spLocks noChangeArrowheads="1"/>
          </p:cNvSpPr>
          <p:nvPr/>
        </p:nvSpPr>
        <p:spPr bwMode="auto">
          <a:xfrm>
            <a:off x="846369" y="1687227"/>
            <a:ext cx="7283023" cy="369331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Calcula bonificación por años trabajados</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IF </a:t>
            </a:r>
            <a:r>
              <a:rPr lang="es-MX" sz="1600" b="1" kern="1200" dirty="0" err="1">
                <a:solidFill>
                  <a:srgbClr val="0000DE"/>
                </a:solidFill>
                <a:latin typeface="Calibri" panose="020F0502020204030204" pitchFamily="34" charset="0"/>
                <a:cs typeface="Calibri" panose="020F0502020204030204" pitchFamily="34" charset="0"/>
              </a:rPr>
              <a:t>reg_datos_emp</a:t>
            </a:r>
            <a:r>
              <a:rPr lang="es-MX" sz="1600" b="1" kern="1200" dirty="0" err="1">
                <a:latin typeface="Calibri" panose="020F0502020204030204" pitchFamily="34" charset="0"/>
                <a:cs typeface="Calibri" panose="020F0502020204030204" pitchFamily="34" charset="0"/>
              </a:rPr>
              <a:t>.</a:t>
            </a:r>
            <a:r>
              <a:rPr lang="es-MX" sz="1600" b="1" kern="1200" dirty="0" err="1">
                <a:solidFill>
                  <a:srgbClr val="FF0000"/>
                </a:solidFill>
                <a:latin typeface="Calibri" panose="020F0502020204030204" pitchFamily="34" charset="0"/>
                <a:cs typeface="Calibri" panose="020F0502020204030204" pitchFamily="34" charset="0"/>
              </a:rPr>
              <a:t>annos_trab</a:t>
            </a:r>
            <a:r>
              <a:rPr lang="es-MX" sz="1600" b="1" kern="1200" dirty="0">
                <a:solidFill>
                  <a:srgbClr val="008000"/>
                </a:solidFill>
                <a:latin typeface="Calibri" panose="020F0502020204030204" pitchFamily="34" charset="0"/>
                <a:cs typeface="Calibri" panose="020F0502020204030204" pitchFamily="34" charset="0"/>
              </a:rPr>
              <a:t> </a:t>
            </a:r>
            <a:r>
              <a:rPr lang="es-MX" sz="1600" b="1" kern="1200" dirty="0">
                <a:latin typeface="Calibri" panose="020F0502020204030204" pitchFamily="34" charset="0"/>
                <a:cs typeface="Calibri" panose="020F0502020204030204" pitchFamily="34" charset="0"/>
              </a:rPr>
              <a:t>&gt;=18 THEN</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SELECT ROUND(</a:t>
            </a:r>
            <a:r>
              <a:rPr lang="es-MX" sz="1600" b="1" kern="1200" dirty="0">
                <a:solidFill>
                  <a:srgbClr val="0000DE"/>
                </a:solidFill>
                <a:latin typeface="Calibri" panose="020F0502020204030204" pitchFamily="34" charset="0"/>
                <a:cs typeface="Calibri" panose="020F0502020204030204" pitchFamily="34" charset="0"/>
              </a:rPr>
              <a:t>reg_datos_emp</a:t>
            </a:r>
            <a:r>
              <a:rPr lang="es-MX" sz="1600" b="1" kern="1200" dirty="0">
                <a:latin typeface="Calibri" panose="020F0502020204030204" pitchFamily="34" charset="0"/>
                <a:cs typeface="Calibri" panose="020F0502020204030204" pitchFamily="34" charset="0"/>
              </a:rPr>
              <a:t>.</a:t>
            </a:r>
            <a:r>
              <a:rPr lang="es-MX" sz="1600" b="1" kern="1200" dirty="0">
                <a:solidFill>
                  <a:srgbClr val="FF0000"/>
                </a:solidFill>
                <a:latin typeface="Calibri" panose="020F0502020204030204" pitchFamily="34" charset="0"/>
                <a:cs typeface="Calibri" panose="020F0502020204030204" pitchFamily="34" charset="0"/>
              </a:rPr>
              <a:t>salary</a:t>
            </a:r>
            <a:r>
              <a:rPr lang="es-MX" sz="1600" b="1" kern="1200" dirty="0">
                <a:latin typeface="Calibri" panose="020F0502020204030204" pitchFamily="34" charset="0"/>
                <a:cs typeface="Calibri" panose="020F0502020204030204" pitchFamily="34" charset="0"/>
              </a:rPr>
              <a:t>*(porc_bonif/100)) </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INTO v_bonif_annos</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FROM </a:t>
            </a:r>
            <a:r>
              <a:rPr lang="es-MX" sz="1600" b="1" kern="1200" dirty="0" err="1">
                <a:latin typeface="Calibri" panose="020F0502020204030204" pitchFamily="34" charset="0"/>
                <a:cs typeface="Calibri" panose="020F0502020204030204" pitchFamily="34" charset="0"/>
              </a:rPr>
              <a:t>tramo_bonif_annos_trab</a:t>
            </a:r>
            <a:endParaRPr lang="es-MX" sz="16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WHERE </a:t>
            </a:r>
            <a:r>
              <a:rPr lang="es-MX" sz="1600" b="1" kern="1200" dirty="0">
                <a:solidFill>
                  <a:srgbClr val="0000DE"/>
                </a:solidFill>
                <a:latin typeface="Calibri" panose="020F0502020204030204" pitchFamily="34" charset="0"/>
                <a:cs typeface="Calibri" panose="020F0502020204030204" pitchFamily="34" charset="0"/>
              </a:rPr>
              <a:t>reg_datos_emp</a:t>
            </a:r>
            <a:r>
              <a:rPr lang="es-MX" sz="1600" b="1" kern="1200" dirty="0">
                <a:latin typeface="Calibri" panose="020F0502020204030204" pitchFamily="34" charset="0"/>
                <a:cs typeface="Calibri" panose="020F0502020204030204" pitchFamily="34" charset="0"/>
              </a:rPr>
              <a:t>.</a:t>
            </a:r>
            <a:r>
              <a:rPr lang="es-MX" sz="1600" b="1" kern="1200" dirty="0">
                <a:solidFill>
                  <a:srgbClr val="FF0000"/>
                </a:solidFill>
                <a:latin typeface="Calibri" panose="020F0502020204030204" pitchFamily="34" charset="0"/>
                <a:cs typeface="Calibri" panose="020F0502020204030204" pitchFamily="34" charset="0"/>
              </a:rPr>
              <a:t>annos_trab</a:t>
            </a:r>
            <a:r>
              <a:rPr lang="es-MX" sz="1600" b="1" kern="1200" dirty="0">
                <a:latin typeface="Calibri" panose="020F0502020204030204" pitchFamily="34" charset="0"/>
                <a:cs typeface="Calibri" panose="020F0502020204030204" pitchFamily="34" charset="0"/>
              </a:rPr>
              <a:t> BETWEEN rango_ini AND rango_fin;</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--Se actualiza el salario si el empleado tiene 18 o más años trabajando</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SET salary=</a:t>
            </a:r>
            <a:r>
              <a:rPr lang="es-MX" sz="1600" b="1" kern="1200" dirty="0">
                <a:solidFill>
                  <a:srgbClr val="0000DE"/>
                </a:solidFill>
                <a:latin typeface="Calibri" panose="020F0502020204030204" pitchFamily="34" charset="0"/>
                <a:cs typeface="Calibri" panose="020F0502020204030204" pitchFamily="34" charset="0"/>
              </a:rPr>
              <a:t> reg_datos_emp</a:t>
            </a:r>
            <a:r>
              <a:rPr lang="es-MX" sz="1600" b="1" kern="1200" dirty="0">
                <a:latin typeface="Calibri" panose="020F0502020204030204" pitchFamily="34" charset="0"/>
                <a:cs typeface="Calibri" panose="020F0502020204030204" pitchFamily="34" charset="0"/>
              </a:rPr>
              <a:t>.</a:t>
            </a:r>
            <a:r>
              <a:rPr lang="es-MX" sz="1600" b="1" kern="1200" dirty="0">
                <a:solidFill>
                  <a:srgbClr val="FF0000"/>
                </a:solidFill>
                <a:latin typeface="Calibri" panose="020F0502020204030204" pitchFamily="34" charset="0"/>
                <a:cs typeface="Calibri" panose="020F0502020204030204" pitchFamily="34" charset="0"/>
              </a:rPr>
              <a:t>salary </a:t>
            </a:r>
            <a:r>
              <a:rPr lang="es-MX" sz="1600" b="1" kern="1200" dirty="0">
                <a:latin typeface="Calibri" panose="020F0502020204030204" pitchFamily="34" charset="0"/>
                <a:cs typeface="Calibri" panose="020F0502020204030204" pitchFamily="34" charset="0"/>
              </a:rPr>
              <a:t>+ v_bonif_annos</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WHERE employee_id=</a:t>
            </a:r>
            <a:r>
              <a:rPr lang="es-MX" sz="1600" b="1" kern="1200" dirty="0">
                <a:solidFill>
                  <a:srgbClr val="0000DE"/>
                </a:solidFill>
                <a:latin typeface="Calibri" panose="020F0502020204030204" pitchFamily="34" charset="0"/>
                <a:cs typeface="Calibri" panose="020F0502020204030204" pitchFamily="34" charset="0"/>
              </a:rPr>
              <a:t>reg_datos_emp</a:t>
            </a:r>
            <a:r>
              <a:rPr lang="es-MX" sz="1600" b="1" kern="1200" dirty="0">
                <a:latin typeface="Calibri" panose="020F0502020204030204" pitchFamily="34" charset="0"/>
                <a:cs typeface="Calibri" panose="020F0502020204030204" pitchFamily="34" charset="0"/>
              </a:rPr>
              <a:t>.</a:t>
            </a:r>
            <a:r>
              <a:rPr lang="es-MX" sz="1600" b="1" kern="1200" dirty="0">
                <a:solidFill>
                  <a:srgbClr val="FF0000"/>
                </a:solidFill>
                <a:latin typeface="Calibri" panose="020F0502020204030204" pitchFamily="34" charset="0"/>
                <a:cs typeface="Calibri" panose="020F0502020204030204" pitchFamily="34" charset="0"/>
              </a:rPr>
              <a:t>id_emp</a:t>
            </a:r>
            <a:r>
              <a:rPr lang="es-MX" sz="16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COMMIT;</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sz="1600" b="1" kern="1200" dirty="0">
                <a:latin typeface="Calibri" panose="020F0502020204030204" pitchFamily="34" charset="0"/>
                <a:cs typeface="Calibri" panose="020F0502020204030204" pitchFamily="34" charset="0"/>
              </a:rPr>
              <a:t>END; </a:t>
            </a:r>
          </a:p>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830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6696A47-D280-4AFD-963F-6F0B629213E9}"/>
              </a:ext>
            </a:extLst>
          </p:cNvPr>
          <p:cNvSpPr>
            <a:spLocks noGrp="1"/>
          </p:cNvSpPr>
          <p:nvPr>
            <p:ph type="title"/>
          </p:nvPr>
        </p:nvSpPr>
        <p:spPr>
          <a:xfrm>
            <a:off x="1628059" y="212725"/>
            <a:ext cx="4288185" cy="813000"/>
          </a:xfrm>
        </p:spPr>
        <p:txBody>
          <a:bodyPr/>
          <a:lstStyle/>
          <a:p>
            <a:pPr lvl="0" defTabSz="457200">
              <a:defRPr/>
            </a:pPr>
            <a:r>
              <a:rPr lang="pt-BR" sz="2800" b="1" dirty="0">
                <a:solidFill>
                  <a:prstClr val="white"/>
                </a:solidFill>
                <a:latin typeface="Calibri"/>
              </a:rPr>
              <a:t>Cursor FOR LOOP usando Subconsulta</a:t>
            </a:r>
            <a:endParaRPr lang="es-CL" sz="2800" b="1" dirty="0">
              <a:solidFill>
                <a:prstClr val="white"/>
              </a:solidFill>
              <a:latin typeface="Calibri"/>
            </a:endParaRPr>
          </a:p>
        </p:txBody>
      </p:sp>
      <p:sp>
        <p:nvSpPr>
          <p:cNvPr id="4" name="Rectángulo redondeado 4">
            <a:extLst>
              <a:ext uri="{FF2B5EF4-FFF2-40B4-BE49-F238E27FC236}">
                <a16:creationId xmlns:a16="http://schemas.microsoft.com/office/drawing/2014/main" id="{C6B813D8-B1FF-40D3-86EB-B5870BCF4EA5}"/>
              </a:ext>
            </a:extLst>
          </p:cNvPr>
          <p:cNvSpPr/>
          <p:nvPr/>
        </p:nvSpPr>
        <p:spPr>
          <a:xfrm>
            <a:off x="1760666" y="1259704"/>
            <a:ext cx="2016000" cy="18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No es necesario declarar el cursor en la sección declarativa</a:t>
            </a:r>
          </a:p>
        </p:txBody>
      </p:sp>
      <p:sp>
        <p:nvSpPr>
          <p:cNvPr id="5" name="Rectángulo redondeado 4">
            <a:extLst>
              <a:ext uri="{FF2B5EF4-FFF2-40B4-BE49-F238E27FC236}">
                <a16:creationId xmlns:a16="http://schemas.microsoft.com/office/drawing/2014/main" id="{52001941-F0E7-471F-AF2C-ECCF23DA8676}"/>
              </a:ext>
            </a:extLst>
          </p:cNvPr>
          <p:cNvSpPr/>
          <p:nvPr/>
        </p:nvSpPr>
        <p:spPr>
          <a:xfrm>
            <a:off x="4914218" y="1259704"/>
            <a:ext cx="2016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sentencia SELECT que determina el Set Activo del cursor se define en el LOOP</a:t>
            </a:r>
          </a:p>
        </p:txBody>
      </p:sp>
      <p:sp>
        <p:nvSpPr>
          <p:cNvPr id="6" name="Rectangle 3">
            <a:extLst>
              <a:ext uri="{FF2B5EF4-FFF2-40B4-BE49-F238E27FC236}">
                <a16:creationId xmlns:a16="http://schemas.microsoft.com/office/drawing/2014/main" id="{48186ADC-046A-44C7-9F35-9AB3D75314C3}"/>
              </a:ext>
            </a:extLst>
          </p:cNvPr>
          <p:cNvSpPr txBox="1">
            <a:spLocks noChangeArrowheads="1"/>
          </p:cNvSpPr>
          <p:nvPr/>
        </p:nvSpPr>
        <p:spPr bwMode="auto">
          <a:xfrm>
            <a:off x="611188" y="353731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7" name="Text Box 5">
            <a:extLst>
              <a:ext uri="{FF2B5EF4-FFF2-40B4-BE49-F238E27FC236}">
                <a16:creationId xmlns:a16="http://schemas.microsoft.com/office/drawing/2014/main" id="{7E31FF82-1284-4CE2-8826-228C68C7C32B}"/>
              </a:ext>
            </a:extLst>
          </p:cNvPr>
          <p:cNvSpPr txBox="1">
            <a:spLocks noChangeArrowheads="1"/>
          </p:cNvSpPr>
          <p:nvPr/>
        </p:nvSpPr>
        <p:spPr bwMode="auto">
          <a:xfrm>
            <a:off x="1196831" y="3812732"/>
            <a:ext cx="7546335"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FOR </a:t>
            </a:r>
            <a:r>
              <a:rPr lang="en-US" sz="1600" b="1" i="1" dirty="0">
                <a:latin typeface="Calibri" panose="020F0502020204030204" pitchFamily="34" charset="0"/>
                <a:cs typeface="Calibri" panose="020F0502020204030204" pitchFamily="34" charset="0"/>
              </a:rPr>
              <a:t>nombre_registro</a:t>
            </a:r>
            <a:r>
              <a:rPr lang="en-US" sz="1600" b="1" dirty="0">
                <a:latin typeface="Calibri" panose="020F0502020204030204" pitchFamily="34" charset="0"/>
                <a:cs typeface="Calibri" panose="020F0502020204030204" pitchFamily="34" charset="0"/>
              </a:rPr>
              <a:t> IN (</a:t>
            </a:r>
            <a:r>
              <a:rPr lang="en-US" sz="1600" b="1" i="1" dirty="0">
                <a:solidFill>
                  <a:srgbClr val="C00000"/>
                </a:solidFill>
                <a:latin typeface="Calibri" panose="020F0502020204030204" pitchFamily="34" charset="0"/>
                <a:cs typeface="Calibri" panose="020F0502020204030204" pitchFamily="34" charset="0"/>
              </a:rPr>
              <a:t>sentencia_select</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LOOP </a:t>
            </a:r>
          </a:p>
          <a:p>
            <a:pPr>
              <a:defRPr/>
            </a:pPr>
            <a:r>
              <a:rPr lang="en-US" sz="1600" b="1" dirty="0">
                <a:latin typeface="Calibri" panose="020F0502020204030204" pitchFamily="34" charset="0"/>
                <a:cs typeface="Calibri" panose="020F0502020204030204" pitchFamily="34" charset="0"/>
              </a:rPr>
              <a:t>/* Procesamiento del SET ACTIVO del Cursor y ejecución de sentencias SQL y PL/SQL*/    </a:t>
            </a:r>
          </a:p>
          <a:p>
            <a:pPr>
              <a:defRPr/>
            </a:pPr>
            <a:r>
              <a:rPr lang="en-US" sz="1600" b="1" dirty="0">
                <a:latin typeface="Calibri" panose="020F0502020204030204" pitchFamily="34" charset="0"/>
                <a:cs typeface="Calibri" panose="020F0502020204030204" pitchFamily="34" charset="0"/>
              </a:rPr>
              <a:t>END LOOP;</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2936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82879" y="212725"/>
            <a:ext cx="4486844" cy="813000"/>
          </a:xfrm>
        </p:spPr>
        <p:txBody>
          <a:bodyPr/>
          <a:lstStyle/>
          <a:p>
            <a:pPr lvl="0" defTabSz="457200">
              <a:defRPr/>
            </a:pPr>
            <a:r>
              <a:rPr lang="pt-BR" sz="2800" b="1" dirty="0">
                <a:solidFill>
                  <a:prstClr val="white"/>
                </a:solidFill>
                <a:latin typeface="Calibri"/>
              </a:rPr>
              <a:t>Cursor FOR LOOP usando Subconsulta</a:t>
            </a:r>
            <a:r>
              <a:rPr lang="es-CL" sz="2800" b="1" dirty="0">
                <a:solidFill>
                  <a:prstClr val="white"/>
                </a:solidFill>
                <a:latin typeface="Calibri"/>
              </a:rPr>
              <a:t> </a:t>
            </a:r>
          </a:p>
        </p:txBody>
      </p:sp>
      <p:sp>
        <p:nvSpPr>
          <p:cNvPr id="4" name="Text Box 5">
            <a:extLst>
              <a:ext uri="{FF2B5EF4-FFF2-40B4-BE49-F238E27FC236}">
                <a16:creationId xmlns:a16="http://schemas.microsoft.com/office/drawing/2014/main" id="{5427AD48-F612-4466-AF30-9E964412E985}"/>
              </a:ext>
            </a:extLst>
          </p:cNvPr>
          <p:cNvSpPr txBox="1">
            <a:spLocks noChangeArrowheads="1"/>
          </p:cNvSpPr>
          <p:nvPr/>
        </p:nvSpPr>
        <p:spPr bwMode="auto">
          <a:xfrm>
            <a:off x="527178" y="1434765"/>
            <a:ext cx="8088725" cy="532453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v_bonif_annos NUMBER(8);</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FOR </a:t>
            </a:r>
            <a:r>
              <a:rPr lang="es-MX" sz="1500" b="1" kern="1200" dirty="0">
                <a:solidFill>
                  <a:srgbClr val="0000DE"/>
                </a:solidFill>
                <a:latin typeface="Calibri" panose="020F0502020204030204" pitchFamily="34" charset="0"/>
                <a:cs typeface="Calibri" panose="020F0502020204030204" pitchFamily="34" charset="0"/>
              </a:rPr>
              <a:t>reg_datos_emp</a:t>
            </a:r>
            <a:r>
              <a:rPr lang="es-MX" sz="1500" b="1" kern="1200" dirty="0">
                <a:latin typeface="Calibri" panose="020F0502020204030204" pitchFamily="34" charset="0"/>
                <a:cs typeface="Calibri" panose="020F0502020204030204" pitchFamily="34" charset="0"/>
              </a:rPr>
              <a:t> IN (</a:t>
            </a:r>
            <a:r>
              <a:rPr lang="es-MX" sz="1500" b="1" kern="1200" dirty="0">
                <a:solidFill>
                  <a:srgbClr val="C00000"/>
                </a:solidFill>
                <a:latin typeface="Calibri" panose="020F0502020204030204" pitchFamily="34" charset="0"/>
                <a:cs typeface="Calibri" panose="020F0502020204030204" pitchFamily="34" charset="0"/>
              </a:rPr>
              <a:t>SELECT e.employee_id id_emp, e.salary, </a:t>
            </a:r>
          </a:p>
          <a:p>
            <a:pPr lvl="0" fontAlgn="base">
              <a:spcBef>
                <a:spcPct val="0"/>
              </a:spcBef>
              <a:spcAft>
                <a:spcPct val="0"/>
              </a:spcAft>
              <a:buClrTx/>
              <a:defRPr/>
            </a:pPr>
            <a:r>
              <a:rPr lang="es-MX" sz="1500" b="1" kern="1200" dirty="0">
                <a:solidFill>
                  <a:srgbClr val="C00000"/>
                </a:solidFill>
                <a:latin typeface="Calibri" panose="020F0502020204030204" pitchFamily="34" charset="0"/>
                <a:cs typeface="Calibri" panose="020F0502020204030204" pitchFamily="34" charset="0"/>
              </a:rPr>
              <a:t>                                                           ROUND(MONTHS_BETWEEN(SYSDATE,e.hire_date)/12) annos_trab</a:t>
            </a:r>
          </a:p>
          <a:p>
            <a:pPr lvl="0" fontAlgn="base">
              <a:spcBef>
                <a:spcPct val="0"/>
              </a:spcBef>
              <a:spcAft>
                <a:spcPct val="0"/>
              </a:spcAft>
              <a:buClrTx/>
              <a:defRPr/>
            </a:pPr>
            <a:r>
              <a:rPr lang="es-MX" sz="1500" b="1" kern="1200" dirty="0">
                <a:solidFill>
                  <a:srgbClr val="C00000"/>
                </a:solidFill>
                <a:latin typeface="Calibri" panose="020F0502020204030204" pitchFamily="34" charset="0"/>
                <a:cs typeface="Calibri" panose="020F0502020204030204" pitchFamily="34" charset="0"/>
              </a:rPr>
              <a:t>                                               FROM employees e</a:t>
            </a:r>
          </a:p>
          <a:p>
            <a:pPr lvl="0" fontAlgn="base">
              <a:spcBef>
                <a:spcPct val="0"/>
              </a:spcBef>
              <a:spcAft>
                <a:spcPct val="0"/>
              </a:spcAft>
              <a:buClrTx/>
              <a:defRPr/>
            </a:pPr>
            <a:r>
              <a:rPr lang="es-MX" sz="1500" b="1" kern="1200" dirty="0">
                <a:solidFill>
                  <a:srgbClr val="C00000"/>
                </a:solidFill>
                <a:latin typeface="Calibri" panose="020F0502020204030204" pitchFamily="34" charset="0"/>
                <a:cs typeface="Calibri" panose="020F0502020204030204" pitchFamily="34" charset="0"/>
              </a:rPr>
              <a:t>                                               ORDER BY e.employee_id</a:t>
            </a:r>
            <a:r>
              <a:rPr lang="es-MX" sz="15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LOOP</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 Calcula bonificación por años trabajados</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IF </a:t>
            </a:r>
            <a:r>
              <a:rPr lang="es-MX" sz="1500" b="1" kern="1200" dirty="0">
                <a:solidFill>
                  <a:srgbClr val="0000DE"/>
                </a:solidFill>
                <a:latin typeface="Calibri" panose="020F0502020204030204" pitchFamily="34" charset="0"/>
                <a:cs typeface="Calibri" panose="020F0502020204030204" pitchFamily="34" charset="0"/>
              </a:rPr>
              <a:t>reg_datos_emp</a:t>
            </a:r>
            <a:r>
              <a:rPr lang="es-MX" sz="1500" b="1" kern="1200" dirty="0">
                <a:latin typeface="Calibri" panose="020F0502020204030204" pitchFamily="34" charset="0"/>
                <a:cs typeface="Calibri" panose="020F0502020204030204" pitchFamily="34" charset="0"/>
              </a:rPr>
              <a:t>.</a:t>
            </a:r>
            <a:r>
              <a:rPr lang="es-MX" sz="1500" b="1" kern="1200" dirty="0">
                <a:solidFill>
                  <a:srgbClr val="C00000"/>
                </a:solidFill>
                <a:latin typeface="Calibri" panose="020F0502020204030204" pitchFamily="34" charset="0"/>
                <a:cs typeface="Calibri" panose="020F0502020204030204" pitchFamily="34" charset="0"/>
              </a:rPr>
              <a:t>annos_trab</a:t>
            </a:r>
            <a:r>
              <a:rPr lang="es-MX" sz="1500" b="1" kern="1200" dirty="0">
                <a:latin typeface="Calibri" panose="020F0502020204030204" pitchFamily="34" charset="0"/>
                <a:cs typeface="Calibri" panose="020F0502020204030204" pitchFamily="34" charset="0"/>
              </a:rPr>
              <a:t> &gt;=18 THEN</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SELECT ROUND(</a:t>
            </a:r>
            <a:r>
              <a:rPr lang="es-MX" sz="1500" b="1" kern="1200" dirty="0">
                <a:solidFill>
                  <a:srgbClr val="0000DE"/>
                </a:solidFill>
                <a:latin typeface="Calibri" panose="020F0502020204030204" pitchFamily="34" charset="0"/>
                <a:cs typeface="Calibri" panose="020F0502020204030204" pitchFamily="34" charset="0"/>
              </a:rPr>
              <a:t>reg_datos_emp</a:t>
            </a:r>
            <a:r>
              <a:rPr lang="es-MX" sz="1500" b="1" kern="1200" dirty="0">
                <a:latin typeface="Calibri" panose="020F0502020204030204" pitchFamily="34" charset="0"/>
                <a:cs typeface="Calibri" panose="020F0502020204030204" pitchFamily="34" charset="0"/>
              </a:rPr>
              <a:t>.</a:t>
            </a:r>
            <a:r>
              <a:rPr lang="es-MX" sz="1500" b="1" kern="1200" dirty="0">
                <a:solidFill>
                  <a:srgbClr val="C00000"/>
                </a:solidFill>
                <a:latin typeface="Calibri" panose="020F0502020204030204" pitchFamily="34" charset="0"/>
                <a:cs typeface="Calibri" panose="020F0502020204030204" pitchFamily="34" charset="0"/>
              </a:rPr>
              <a:t>salary</a:t>
            </a:r>
            <a:r>
              <a:rPr lang="es-MX" sz="1500" b="1" kern="1200" dirty="0">
                <a:latin typeface="Calibri" panose="020F0502020204030204" pitchFamily="34" charset="0"/>
                <a:cs typeface="Calibri" panose="020F0502020204030204" pitchFamily="34" charset="0"/>
              </a:rPr>
              <a:t>*(porc_bonif/100)) </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INTO v_bonif_annos</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FROM </a:t>
            </a:r>
            <a:r>
              <a:rPr lang="es-MX" sz="1500" b="1" kern="1200" dirty="0" err="1">
                <a:latin typeface="Calibri" panose="020F0502020204030204" pitchFamily="34" charset="0"/>
                <a:cs typeface="Calibri" panose="020F0502020204030204" pitchFamily="34" charset="0"/>
              </a:rPr>
              <a:t>tramo_bonif_annos_trab</a:t>
            </a:r>
            <a:endParaRPr lang="es-MX" sz="15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WHERE </a:t>
            </a:r>
            <a:r>
              <a:rPr lang="es-MX" sz="1500" b="1" kern="1200" dirty="0">
                <a:solidFill>
                  <a:srgbClr val="0000DE"/>
                </a:solidFill>
                <a:latin typeface="Calibri" panose="020F0502020204030204" pitchFamily="34" charset="0"/>
                <a:cs typeface="Calibri" panose="020F0502020204030204" pitchFamily="34" charset="0"/>
              </a:rPr>
              <a:t>reg_datos_emp</a:t>
            </a:r>
            <a:r>
              <a:rPr lang="es-MX" sz="1500" b="1" kern="1200" dirty="0">
                <a:latin typeface="Calibri" panose="020F0502020204030204" pitchFamily="34" charset="0"/>
                <a:cs typeface="Calibri" panose="020F0502020204030204" pitchFamily="34" charset="0"/>
              </a:rPr>
              <a:t>.</a:t>
            </a:r>
            <a:r>
              <a:rPr lang="es-MX" sz="1500" b="1" kern="1200" dirty="0">
                <a:solidFill>
                  <a:srgbClr val="C00000"/>
                </a:solidFill>
                <a:latin typeface="Calibri" panose="020F0502020204030204" pitchFamily="34" charset="0"/>
                <a:cs typeface="Calibri" panose="020F0502020204030204" pitchFamily="34" charset="0"/>
              </a:rPr>
              <a:t>annos_trab</a:t>
            </a:r>
            <a:r>
              <a:rPr lang="es-MX" sz="1500" b="1" kern="1200" dirty="0">
                <a:latin typeface="Calibri" panose="020F0502020204030204" pitchFamily="34" charset="0"/>
                <a:cs typeface="Calibri" panose="020F0502020204030204" pitchFamily="34" charset="0"/>
              </a:rPr>
              <a:t> BETWEEN rango_ini AND rango_fin;</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--Se actualiza el salario si el empleado tiene 15 o más años trabajando</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SET salary=</a:t>
            </a:r>
            <a:r>
              <a:rPr lang="es-MX" sz="1500" b="1" kern="1200" dirty="0">
                <a:solidFill>
                  <a:srgbClr val="0000DE"/>
                </a:solidFill>
                <a:latin typeface="Calibri" panose="020F0502020204030204" pitchFamily="34" charset="0"/>
                <a:cs typeface="Calibri" panose="020F0502020204030204" pitchFamily="34" charset="0"/>
              </a:rPr>
              <a:t> reg_datos_emp</a:t>
            </a:r>
            <a:r>
              <a:rPr lang="es-MX" sz="1500" b="1" kern="1200" dirty="0">
                <a:latin typeface="Calibri" panose="020F0502020204030204" pitchFamily="34" charset="0"/>
                <a:cs typeface="Calibri" panose="020F0502020204030204" pitchFamily="34" charset="0"/>
              </a:rPr>
              <a:t>.</a:t>
            </a:r>
            <a:r>
              <a:rPr lang="es-MX" sz="1500" b="1" kern="1200" dirty="0">
                <a:solidFill>
                  <a:srgbClr val="C00000"/>
                </a:solidFill>
                <a:latin typeface="Calibri" panose="020F0502020204030204" pitchFamily="34" charset="0"/>
                <a:cs typeface="Calibri" panose="020F0502020204030204" pitchFamily="34" charset="0"/>
              </a:rPr>
              <a:t>salary </a:t>
            </a:r>
            <a:r>
              <a:rPr lang="es-MX" sz="1500" b="1" kern="1200" dirty="0">
                <a:latin typeface="Calibri" panose="020F0502020204030204" pitchFamily="34" charset="0"/>
                <a:cs typeface="Calibri" panose="020F0502020204030204" pitchFamily="34" charset="0"/>
              </a:rPr>
              <a:t>+ v_bonif_annos</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WHERE </a:t>
            </a:r>
            <a:r>
              <a:rPr lang="es-MX" sz="1500" b="1" kern="1200" dirty="0" err="1">
                <a:latin typeface="Calibri" panose="020F0502020204030204" pitchFamily="34" charset="0"/>
                <a:cs typeface="Calibri" panose="020F0502020204030204" pitchFamily="34" charset="0"/>
              </a:rPr>
              <a:t>employee_id</a:t>
            </a:r>
            <a:r>
              <a:rPr lang="es-MX" sz="1500" b="1" kern="1200" dirty="0">
                <a:latin typeface="Calibri" panose="020F0502020204030204" pitchFamily="34" charset="0"/>
                <a:cs typeface="Calibri" panose="020F0502020204030204" pitchFamily="34" charset="0"/>
              </a:rPr>
              <a:t>=</a:t>
            </a:r>
            <a:r>
              <a:rPr lang="es-MX" sz="1500" b="1" kern="1200" dirty="0">
                <a:solidFill>
                  <a:srgbClr val="0000DE"/>
                </a:solidFill>
                <a:latin typeface="Calibri" panose="020F0502020204030204" pitchFamily="34" charset="0"/>
                <a:cs typeface="Calibri" panose="020F0502020204030204" pitchFamily="34" charset="0"/>
              </a:rPr>
              <a:t> reg_datos_emp</a:t>
            </a:r>
            <a:r>
              <a:rPr lang="es-MX" sz="1500" b="1" kern="1200" dirty="0">
                <a:latin typeface="Calibri" panose="020F0502020204030204" pitchFamily="34" charset="0"/>
                <a:cs typeface="Calibri" panose="020F0502020204030204" pitchFamily="34" charset="0"/>
              </a:rPr>
              <a:t>.</a:t>
            </a:r>
            <a:r>
              <a:rPr lang="es-MX" sz="1500" b="1" kern="1200" dirty="0">
                <a:solidFill>
                  <a:srgbClr val="C00000"/>
                </a:solidFill>
                <a:latin typeface="Calibri" panose="020F0502020204030204" pitchFamily="34" charset="0"/>
                <a:cs typeface="Calibri" panose="020F0502020204030204" pitchFamily="34" charset="0"/>
              </a:rPr>
              <a:t>id_emp</a:t>
            </a:r>
            <a:r>
              <a:rPr lang="es-MX" sz="15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COMMIT;</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sz="1500" b="1" kern="1200" dirty="0">
                <a:latin typeface="Calibri" panose="020F0502020204030204" pitchFamily="34" charset="0"/>
                <a:cs typeface="Calibri" panose="020F0502020204030204" pitchFamily="34" charset="0"/>
              </a:rPr>
              <a:t>END; </a:t>
            </a:r>
          </a:p>
          <a:p>
            <a:pPr lvl="0" fontAlgn="base">
              <a:spcBef>
                <a:spcPct val="0"/>
              </a:spcBef>
              <a:spcAft>
                <a:spcPct val="0"/>
              </a:spcAft>
              <a:buClrTx/>
              <a:defRPr/>
            </a:pPr>
            <a:endParaRPr lang="es-MX" sz="800" b="1" kern="1200" dirty="0">
              <a:latin typeface="Calibri" panose="020F0502020204030204" pitchFamily="34" charset="0"/>
              <a:ea typeface="+mn-ea"/>
              <a:cs typeface="Calibri" panose="020F0502020204030204" pitchFamily="34" charset="0"/>
            </a:endParaRPr>
          </a:p>
        </p:txBody>
      </p:sp>
      <p:sp>
        <p:nvSpPr>
          <p:cNvPr id="6" name="Rectangle 3">
            <a:extLst>
              <a:ext uri="{FF2B5EF4-FFF2-40B4-BE49-F238E27FC236}">
                <a16:creationId xmlns:a16="http://schemas.microsoft.com/office/drawing/2014/main" id="{B88D031C-7AB6-49A9-A8C8-432D8D885030}"/>
              </a:ext>
            </a:extLst>
          </p:cNvPr>
          <p:cNvSpPr txBox="1">
            <a:spLocks noChangeArrowheads="1"/>
          </p:cNvSpPr>
          <p:nvPr/>
        </p:nvSpPr>
        <p:spPr bwMode="auto">
          <a:xfrm>
            <a:off x="611188" y="113232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2731997875"/>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4C2BD4-9811-4810-A08E-7D5C21440DF2}"/>
</file>

<file path=customXml/itemProps2.xml><?xml version="1.0" encoding="utf-8"?>
<ds:datastoreItem xmlns:ds="http://schemas.openxmlformats.org/officeDocument/2006/customXml" ds:itemID="{17BBF40F-F220-44B6-9BBE-2F4F733FCAFD}"/>
</file>

<file path=customXml/itemProps3.xml><?xml version="1.0" encoding="utf-8"?>
<ds:datastoreItem xmlns:ds="http://schemas.openxmlformats.org/officeDocument/2006/customXml" ds:itemID="{800174CB-5092-489F-BFE1-738DFB0720B3}"/>
</file>

<file path=docProps/app.xml><?xml version="1.0" encoding="utf-8"?>
<Properties xmlns="http://schemas.openxmlformats.org/officeDocument/2006/extended-properties" xmlns:vt="http://schemas.openxmlformats.org/officeDocument/2006/docPropsVTypes">
  <TotalTime>19526</TotalTime>
  <Words>8136</Words>
  <Application>Microsoft Office PowerPoint</Application>
  <PresentationFormat>Presentación en pantalla (4:3)</PresentationFormat>
  <Paragraphs>605</Paragraphs>
  <Slides>27</Slides>
  <Notes>25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Arial</vt:lpstr>
      <vt:lpstr>Roboto Mono</vt:lpstr>
      <vt:lpstr>Courier New</vt:lpstr>
      <vt:lpstr>Calibri</vt:lpstr>
      <vt:lpstr>Roboto Condensed</vt:lpstr>
      <vt:lpstr>Franklin Gothic</vt:lpstr>
      <vt:lpstr>Bebas Neue</vt:lpstr>
      <vt:lpstr>Tema de Office</vt:lpstr>
      <vt:lpstr>Incorporando Complejidad  al uso de  Cursores Explícitos</vt:lpstr>
      <vt:lpstr>Experiencia de Aprendizaje y Competencia Asociada</vt:lpstr>
      <vt:lpstr>Objetivos de la Clase</vt:lpstr>
      <vt:lpstr>Elementos que agregan complejidad a los Cursores Explícitos</vt:lpstr>
      <vt:lpstr>Uso de Atributo %ROWTYPE </vt:lpstr>
      <vt:lpstr>Uso de Atributo %ROWTYPE </vt:lpstr>
      <vt:lpstr>Uso de Atributo %ROWTYPE </vt:lpstr>
      <vt:lpstr>Cursor FOR LOOP usando Subconsulta</vt:lpstr>
      <vt:lpstr>Cursor FOR LOOP usando Subconsulta </vt:lpstr>
      <vt:lpstr>Cursor con Parámetro</vt:lpstr>
      <vt:lpstr>Cursor con Parámetro</vt:lpstr>
      <vt:lpstr>Cursor con Parámetro</vt:lpstr>
      <vt:lpstr>Trabajar simultáneamente  con más de un Cursor</vt:lpstr>
      <vt:lpstr>Trabajar simultáneamente  con más de un Cursor</vt:lpstr>
      <vt:lpstr>Trabajar simultáneamente  con más de un Cursor</vt:lpstr>
      <vt:lpstr>Trabajar simultáneamente con más de un Cursor</vt:lpstr>
      <vt:lpstr>Trabajar simultáneamente  con más de un Cursor</vt:lpstr>
      <vt:lpstr>Trabajar simultáneamente  con más de un Cursor</vt:lpstr>
      <vt:lpstr>Trabajar simultáneamente con más de un Cursor</vt:lpstr>
      <vt:lpstr>Variable de Cursor</vt:lpstr>
      <vt:lpstr>Variable de Cursor</vt:lpstr>
      <vt:lpstr>Variable de Cursor</vt:lpstr>
      <vt:lpstr>Variable de Cursor</vt:lpstr>
      <vt:lpstr>Variable de Cursor</vt:lpstr>
      <vt:lpstr>Variable de Cursor</vt:lpstr>
      <vt:lpstr>Variable de Cursor</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1123</cp:revision>
  <dcterms:modified xsi:type="dcterms:W3CDTF">2021-01-24T14:32:27Z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